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90" r:id="rId5"/>
    <p:sldId id="291" r:id="rId6"/>
    <p:sldId id="292" r:id="rId7"/>
    <p:sldId id="288" r:id="rId8"/>
    <p:sldId id="294" r:id="rId9"/>
    <p:sldId id="295" r:id="rId10"/>
    <p:sldId id="296" r:id="rId11"/>
    <p:sldId id="320" r:id="rId12"/>
    <p:sldId id="321" r:id="rId13"/>
    <p:sldId id="297" r:id="rId14"/>
    <p:sldId id="298" r:id="rId15"/>
    <p:sldId id="311" r:id="rId16"/>
    <p:sldId id="312" r:id="rId17"/>
    <p:sldId id="313" r:id="rId18"/>
    <p:sldId id="314" r:id="rId19"/>
    <p:sldId id="303" r:id="rId20"/>
    <p:sldId id="315" r:id="rId21"/>
    <p:sldId id="305" r:id="rId22"/>
    <p:sldId id="306" r:id="rId23"/>
    <p:sldId id="316" r:id="rId24"/>
    <p:sldId id="322" r:id="rId25"/>
    <p:sldId id="308" r:id="rId26"/>
    <p:sldId id="309" r:id="rId27"/>
    <p:sldId id="317" r:id="rId28"/>
    <p:sldId id="318" r:id="rId29"/>
    <p:sldId id="323" r:id="rId30"/>
    <p:sldId id="310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DE1"/>
    <a:srgbClr val="7BEBD8"/>
    <a:srgbClr val="8335E5"/>
    <a:srgbClr val="6C92E1"/>
    <a:srgbClr val="6313DC"/>
    <a:srgbClr val="1E3ADA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347DD-B092-DC53-8F2D-2E2BF65B8D75}" v="4" dt="2024-07-01T10:25:02.957"/>
    <p1510:client id="{5A056C36-DF48-19FD-9072-CD85C95F3647}" v="97" dt="2024-06-30T12:27:50.985"/>
    <p1510:client id="{7849D637-A09A-DA39-056D-DF6977AC9A55}" v="292" dt="2024-06-29T17:59:34.307"/>
    <p1510:client id="{E9988E31-5C7A-E0B1-4DA8-A9EC3B6FB49A}" v="44" dt="2024-07-01T13:26:2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64"/>
        <p:guide pos="3840"/>
        <p:guide pos="456"/>
        <p:guide pos="72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6" descr="Connessioni">
            <a:extLst>
              <a:ext uri="{FF2B5EF4-FFF2-40B4-BE49-F238E27FC236}">
                <a16:creationId xmlns:a16="http://schemas.microsoft.com/office/drawing/2014/main" id="{8B7F1327-AC67-CEC0-1BAC-313AADBF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  <p:sp>
        <p:nvSpPr>
          <p:cNvPr id="21" name="TextBox 23">
            <a:extLst>
              <a:ext uri="{FF2B5EF4-FFF2-40B4-BE49-F238E27FC236}">
                <a16:creationId xmlns:a16="http://schemas.microsoft.com/office/drawing/2014/main" id="{14FDE0DA-FFBD-1557-DC97-220A0427D5E9}"/>
              </a:ext>
            </a:extLst>
          </p:cNvPr>
          <p:cNvSpPr txBox="1"/>
          <p:nvPr/>
        </p:nvSpPr>
        <p:spPr>
          <a:xfrm>
            <a:off x="733192" y="2511790"/>
            <a:ext cx="4845708" cy="129266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2800" b="0" i="0">
                <a:effectLst/>
                <a:highlight>
                  <a:srgbClr val="FFFFFF"/>
                </a:highlight>
                <a:latin typeface="Arial"/>
                <a:cs typeface="Arial"/>
              </a:rPr>
              <a:t>Risky </a:t>
            </a:r>
            <a:r>
              <a:rPr lang="en-GB" sz="2800" b="0" i="1">
                <a:effectLst/>
                <a:highlight>
                  <a:srgbClr val="FFFFFF"/>
                </a:highlight>
                <a:latin typeface="Arial"/>
                <a:cs typeface="Arial"/>
              </a:rPr>
              <a:t>X</a:t>
            </a:r>
            <a:r>
              <a:rPr lang="en-GB" sz="2800" b="0" i="0">
                <a:effectLst/>
                <a:highlight>
                  <a:srgbClr val="FFFFFF"/>
                </a:highlight>
                <a:latin typeface="Arial"/>
                <a:cs typeface="Arial"/>
              </a:rPr>
              <a:t> Users Classification via Heterogeneous</a:t>
            </a:r>
            <a:br>
              <a:rPr lang="en-GB" sz="2800"/>
            </a:br>
            <a:r>
              <a:rPr lang="en-GB" sz="2800" b="0" i="0">
                <a:effectLst/>
                <a:highlight>
                  <a:srgbClr val="FFFFFF"/>
                </a:highlight>
                <a:latin typeface="Arial"/>
                <a:cs typeface="Arial"/>
              </a:rPr>
              <a:t>Graph Convolutional Network</a:t>
            </a:r>
            <a:endParaRPr lang="en-US" sz="2800" b="1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23" name="Rectangle 54">
            <a:extLst>
              <a:ext uri="{FF2B5EF4-FFF2-40B4-BE49-F238E27FC236}">
                <a16:creationId xmlns:a16="http://schemas.microsoft.com/office/drawing/2014/main" id="{FD668FBA-8FA4-C868-5094-1888AFEB8A47}"/>
              </a:ext>
            </a:extLst>
          </p:cNvPr>
          <p:cNvSpPr/>
          <p:nvPr/>
        </p:nvSpPr>
        <p:spPr>
          <a:xfrm>
            <a:off x="733192" y="5358396"/>
            <a:ext cx="353619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Rocco </a:t>
            </a:r>
            <a:r>
              <a:rPr lang="en-US" sz="1600" i="1" err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Caliandro</a:t>
            </a:r>
          </a:p>
          <a:p>
            <a:r>
              <a:rPr lang="en-US" sz="1600" i="1">
                <a:solidFill>
                  <a:srgbClr val="002060"/>
                </a:solidFill>
                <a:latin typeface="+mj-lt"/>
                <a:cs typeface="Segoe UI"/>
              </a:rPr>
              <a:t>Antonio Raffaele </a:t>
            </a:r>
            <a:r>
              <a:rPr lang="en-US" sz="1600" i="1" err="1">
                <a:solidFill>
                  <a:srgbClr val="002060"/>
                </a:solidFill>
                <a:latin typeface="+mj-lt"/>
                <a:cs typeface="Segoe UI"/>
              </a:rPr>
              <a:t>Iacovazzi</a:t>
            </a:r>
            <a:endParaRPr lang="en-US" sz="1600" i="1">
              <a:solidFill>
                <a:srgbClr val="002060"/>
              </a:solidFill>
              <a:latin typeface="+mj-lt"/>
              <a:cs typeface="Segoe UI"/>
            </a:endParaRPr>
          </a:p>
          <a:p>
            <a:r>
              <a:rPr lang="en-US"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Big Data Exam Prof. Michelangelo Ceci</a:t>
            </a:r>
          </a:p>
        </p:txBody>
      </p:sp>
    </p:spTree>
    <p:extLst>
      <p:ext uri="{BB962C8B-B14F-4D97-AF65-F5344CB8AC3E}">
        <p14:creationId xmlns:p14="http://schemas.microsoft.com/office/powerpoint/2010/main" val="270120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FF356B8-5FA7-C29A-80C5-F1D68F999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4348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computed</a:t>
            </a:r>
            <a:r>
              <a:rPr lang="it-IT" dirty="0">
                <a:ea typeface="+mn-lt"/>
                <a:cs typeface="+mn-lt"/>
              </a:rPr>
              <a:t> the TF-IDF scores on the </a:t>
            </a:r>
            <a:r>
              <a:rPr lang="it-IT" dirty="0" err="1">
                <a:ea typeface="+mn-lt"/>
                <a:cs typeface="+mn-lt"/>
              </a:rPr>
              <a:t>exclusive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terms</a:t>
            </a:r>
            <a:r>
              <a:rPr lang="it-IT" dirty="0">
                <a:ea typeface="+mn-lt"/>
                <a:cs typeface="+mn-lt"/>
              </a:rPr>
              <a:t> of </a:t>
            </a: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 class to gain insight on </a:t>
            </a:r>
            <a:r>
              <a:rPr lang="it-IT" dirty="0" err="1">
                <a:ea typeface="+mn-lt"/>
                <a:cs typeface="+mn-lt"/>
              </a:rPr>
              <a:t>which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textual</a:t>
            </a:r>
            <a:r>
              <a:rPr lang="it-IT" dirty="0">
                <a:ea typeface="+mn-lt"/>
                <a:cs typeface="+mn-lt"/>
              </a:rPr>
              <a:t> features are </a:t>
            </a:r>
            <a:r>
              <a:rPr lang="it-IT" dirty="0" err="1">
                <a:ea typeface="+mn-lt"/>
                <a:cs typeface="+mn-lt"/>
              </a:rPr>
              <a:t>significantly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related</a:t>
            </a:r>
            <a:r>
              <a:rPr lang="it-IT" dirty="0">
                <a:ea typeface="+mn-lt"/>
                <a:cs typeface="+mn-lt"/>
              </a:rPr>
              <a:t> to one class or the </a:t>
            </a:r>
            <a:r>
              <a:rPr lang="it-IT" dirty="0" err="1">
                <a:ea typeface="+mn-lt"/>
                <a:cs typeface="+mn-lt"/>
              </a:rPr>
              <a:t>other</a:t>
            </a:r>
            <a:r>
              <a:rPr lang="it-IT" dirty="0">
                <a:ea typeface="+mn-lt"/>
                <a:cs typeface="+mn-lt"/>
              </a:rPr>
              <a:t>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D679EE-8F7E-4095-4471-9E027D36D111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 Textual Analysis</a:t>
            </a:r>
            <a:endParaRPr lang="en-US" sz="4000" i="1" dirty="0">
              <a:latin typeface="Segoe UI"/>
              <a:cs typeface="Segoe UI"/>
            </a:endParaRPr>
          </a:p>
        </p:txBody>
      </p:sp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B3769BF7-B3C3-6EE5-76EF-487AFF52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535" y="1006679"/>
            <a:ext cx="3606949" cy="5347983"/>
          </a:xfrm>
          <a:prstGeom prst="rect">
            <a:avLst/>
          </a:prstGeom>
        </p:spPr>
      </p:pic>
      <p:pic>
        <p:nvPicPr>
          <p:cNvPr id="3" name="Immagine 2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1479BF1C-18DC-BA34-A293-249F08299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607" y="1071562"/>
            <a:ext cx="3487053" cy="510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9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5050-FBFF-8C96-8A3C-C70E44D4B4A9}"/>
              </a:ext>
            </a:extLst>
          </p:cNvPr>
          <p:cNvSpPr>
            <a:spLocks noGrp="1"/>
          </p:cNvSpPr>
          <p:nvPr/>
        </p:nvSpPr>
        <p:spPr>
          <a:xfrm>
            <a:off x="571500" y="1711325"/>
            <a:ext cx="6724650" cy="43513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>
              <a:cs typeface="Calibri"/>
            </a:endParaRPr>
          </a:p>
          <a:p>
            <a:endParaRPr lang="it-IT">
              <a:cs typeface="Calibri" panose="020F0502020204030204"/>
            </a:endParaRPr>
          </a:p>
          <a:p>
            <a:endParaRPr lang="it-IT"/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6" name="Picture 3" descr="Immagine che contiene cerchio, design, illustrazione&#10;&#10;Descrizione generata automaticamente">
            <a:extLst>
              <a:ext uri="{FF2B5EF4-FFF2-40B4-BE49-F238E27FC236}">
                <a16:creationId xmlns:a16="http://schemas.microsoft.com/office/drawing/2014/main" id="{0718769D-2817-F33F-8B17-B77D45EDF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" r="5896" b="2"/>
          <a:stretch/>
        </p:blipFill>
        <p:spPr>
          <a:xfrm>
            <a:off x="6582354" y="1064448"/>
            <a:ext cx="4881967" cy="5103676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C468BCA-65FE-1F89-23E7-C5CA22761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17" y="1719608"/>
            <a:ext cx="5671930" cy="436459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>
                <a:ea typeface="+mn-lt"/>
                <a:cs typeface="+mn-lt"/>
              </a:rPr>
              <a:t>In </a:t>
            </a:r>
            <a:r>
              <a:rPr lang="it-IT" err="1">
                <a:ea typeface="+mn-lt"/>
                <a:cs typeface="+mn-lt"/>
              </a:rPr>
              <a:t>order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err="1">
                <a:ea typeface="+mn-lt"/>
                <a:cs typeface="+mn-lt"/>
              </a:rPr>
              <a:t>explore</a:t>
            </a:r>
            <a:r>
              <a:rPr lang="it-IT" dirty="0">
                <a:ea typeface="+mn-lt"/>
                <a:cs typeface="+mn-lt"/>
              </a:rPr>
              <a:t> and </a:t>
            </a:r>
            <a:r>
              <a:rPr lang="it-IT" err="1">
                <a:ea typeface="+mn-lt"/>
                <a:cs typeface="+mn-lt"/>
              </a:rPr>
              <a:t>understand</a:t>
            </a:r>
            <a:r>
              <a:rPr lang="it-IT" dirty="0">
                <a:ea typeface="+mn-lt"/>
                <a:cs typeface="+mn-lt"/>
              </a:rPr>
              <a:t> the insight in the networks </a:t>
            </a:r>
            <a:r>
              <a:rPr lang="it-IT" err="1">
                <a:ea typeface="+mn-lt"/>
                <a:cs typeface="+mn-lt"/>
              </a:rPr>
              <a:t>provided</a:t>
            </a:r>
            <a:r>
              <a:rPr lang="it-IT" dirty="0">
                <a:ea typeface="+mn-lt"/>
                <a:cs typeface="+mn-lt"/>
              </a:rPr>
              <a:t> by the dataset, </a:t>
            </a:r>
            <a:r>
              <a:rPr lang="it-IT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used</a:t>
            </a:r>
            <a:r>
              <a:rPr lang="it-IT" dirty="0">
                <a:ea typeface="+mn-lt"/>
                <a:cs typeface="+mn-lt"/>
              </a:rPr>
              <a:t> a data </a:t>
            </a:r>
            <a:r>
              <a:rPr lang="it-IT" err="1">
                <a:ea typeface="+mn-lt"/>
                <a:cs typeface="+mn-lt"/>
              </a:rPr>
              <a:t>visualization</a:t>
            </a:r>
            <a:r>
              <a:rPr lang="it-IT" dirty="0">
                <a:ea typeface="+mn-lt"/>
                <a:cs typeface="+mn-lt"/>
              </a:rPr>
              <a:t> tool </a:t>
            </a:r>
            <a:r>
              <a:rPr lang="it-IT" err="1">
                <a:ea typeface="+mn-lt"/>
                <a:cs typeface="+mn-lt"/>
              </a:rPr>
              <a:t>called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Gephi</a:t>
            </a:r>
            <a:r>
              <a:rPr lang="it-IT" dirty="0">
                <a:ea typeface="+mn-lt"/>
                <a:cs typeface="+mn-lt"/>
              </a:rPr>
              <a:t> to show </a:t>
            </a:r>
            <a:r>
              <a:rPr lang="it-IT" err="1">
                <a:ea typeface="+mn-lt"/>
                <a:cs typeface="+mn-lt"/>
              </a:rPr>
              <a:t>how</a:t>
            </a:r>
            <a:r>
              <a:rPr lang="it-IT" dirty="0">
                <a:ea typeface="+mn-lt"/>
                <a:cs typeface="+mn-lt"/>
              </a:rPr>
              <a:t> the </a:t>
            </a:r>
            <a:r>
              <a:rPr lang="it-IT" err="1">
                <a:ea typeface="+mn-lt"/>
                <a:cs typeface="+mn-lt"/>
              </a:rPr>
              <a:t>two</a:t>
            </a:r>
            <a:r>
              <a:rPr lang="it-IT" dirty="0">
                <a:ea typeface="+mn-lt"/>
                <a:cs typeface="+mn-lt"/>
              </a:rPr>
              <a:t> networks are </a:t>
            </a:r>
            <a:r>
              <a:rPr lang="it-IT" err="1">
                <a:ea typeface="+mn-lt"/>
                <a:cs typeface="+mn-lt"/>
              </a:rPr>
              <a:t>structured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r>
              <a:rPr lang="it-IT" dirty="0">
                <a:cs typeface="Calibri" panose="020F0502020204030204"/>
              </a:rPr>
              <a:t>The </a:t>
            </a:r>
            <a:r>
              <a:rPr lang="it-IT" i="1" dirty="0">
                <a:cs typeface="Calibri" panose="020F0502020204030204"/>
              </a:rPr>
              <a:t>social network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err="1">
                <a:cs typeface="Calibri" panose="020F0502020204030204"/>
              </a:rPr>
              <a:t>presents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err="1">
                <a:cs typeface="Calibri" panose="020F0502020204030204"/>
              </a:rPr>
              <a:t>two</a:t>
            </a:r>
            <a:r>
              <a:rPr lang="it-IT" dirty="0">
                <a:cs typeface="Calibri" panose="020F0502020204030204"/>
              </a:rPr>
              <a:t> </a:t>
            </a:r>
            <a:r>
              <a:rPr lang="it-IT" err="1">
                <a:cs typeface="Calibri" panose="020F0502020204030204"/>
              </a:rPr>
              <a:t>connected</a:t>
            </a:r>
            <a:r>
              <a:rPr lang="it-IT" dirty="0">
                <a:cs typeface="Calibri" panose="020F0502020204030204"/>
              </a:rPr>
              <a:t> </a:t>
            </a:r>
            <a:r>
              <a:rPr lang="it-IT" err="1">
                <a:cs typeface="Calibri" panose="020F0502020204030204"/>
              </a:rPr>
              <a:t>heterogeneous</a:t>
            </a:r>
            <a:r>
              <a:rPr lang="it-IT" dirty="0">
                <a:cs typeface="Calibri" panose="020F0502020204030204"/>
              </a:rPr>
              <a:t> clusters and a wide group of </a:t>
            </a:r>
            <a:r>
              <a:rPr lang="it-IT" err="1">
                <a:cs typeface="Calibri" panose="020F0502020204030204"/>
              </a:rPr>
              <a:t>unconnected</a:t>
            </a:r>
            <a:r>
              <a:rPr lang="it-IT" dirty="0">
                <a:cs typeface="Calibri" panose="020F0502020204030204"/>
              </a:rPr>
              <a:t> safe users.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4709B3-F1E3-089E-610C-20ACB57B40D2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 </a:t>
            </a:r>
            <a:r>
              <a:rPr lang="en-US" sz="4000" i="1" dirty="0">
                <a:latin typeface="Segoe UI"/>
                <a:cs typeface="Segoe UI"/>
              </a:rPr>
              <a:t>Social Network</a:t>
            </a:r>
            <a:r>
              <a:rPr lang="en-US" sz="4000" dirty="0">
                <a:latin typeface="Segoe UI"/>
                <a:cs typeface="Segoe UI"/>
              </a:rPr>
              <a:t> Analysis</a:t>
            </a:r>
            <a:endParaRPr lang="en-US" sz="4000" i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9252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C86D7A-D2DC-FD5C-9032-B3BBD3F92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93" y="1366466"/>
            <a:ext cx="10841558" cy="4119172"/>
          </a:xfrm>
        </p:spPr>
        <p:txBody>
          <a:bodyPr anchor="t">
            <a:normAutofit/>
          </a:bodyPr>
          <a:lstStyle/>
          <a:p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notice</a:t>
            </a:r>
            <a:r>
              <a:rPr lang="it-IT" dirty="0"/>
              <a:t> </a:t>
            </a:r>
            <a:r>
              <a:rPr lang="it-IT" dirty="0" err="1"/>
              <a:t>observing</a:t>
            </a:r>
            <a:r>
              <a:rPr lang="it-IT" dirty="0"/>
              <a:t> the following sub-clusters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risky</a:t>
            </a:r>
            <a:r>
              <a:rPr lang="it-IT" dirty="0"/>
              <a:t> users are </a:t>
            </a:r>
            <a:r>
              <a:rPr lang="it-IT" dirty="0" err="1"/>
              <a:t>usually</a:t>
            </a:r>
            <a:r>
              <a:rPr lang="it-IT" dirty="0"/>
              <a:t> </a:t>
            </a:r>
            <a:r>
              <a:rPr lang="it-IT" dirty="0" err="1"/>
              <a:t>connected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8" name="Picture 5" descr="Immagine che contiene cerchio, Policromia, design, illustrazione&#10;&#10;Descrizione generata automaticamente">
            <a:extLst>
              <a:ext uri="{FF2B5EF4-FFF2-40B4-BE49-F238E27FC236}">
                <a16:creationId xmlns:a16="http://schemas.microsoft.com/office/drawing/2014/main" id="{C83CEC95-E8D3-C6BD-4AFD-3217057E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02" y="2430985"/>
            <a:ext cx="3632744" cy="3463579"/>
          </a:xfrm>
          <a:prstGeom prst="rect">
            <a:avLst/>
          </a:prstGeom>
        </p:spPr>
      </p:pic>
      <p:pic>
        <p:nvPicPr>
          <p:cNvPr id="10" name="Picture 7" descr="Immagine che contiene cerchio, schermata, linea, diagramma&#10;&#10;Descrizione generata automaticamente">
            <a:extLst>
              <a:ext uri="{FF2B5EF4-FFF2-40B4-BE49-F238E27FC236}">
                <a16:creationId xmlns:a16="http://schemas.microsoft.com/office/drawing/2014/main" id="{6B5FB0EA-EEAD-66B3-0159-A20E097EF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34" y="2234259"/>
            <a:ext cx="4860664" cy="3660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64AD03-12D9-707A-5FDE-3029BBD4827D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 </a:t>
            </a:r>
            <a:r>
              <a:rPr lang="en-US" sz="4000" i="1" dirty="0">
                <a:latin typeface="Segoe UI"/>
                <a:cs typeface="Segoe UI"/>
              </a:rPr>
              <a:t>Social Network</a:t>
            </a:r>
            <a:r>
              <a:rPr lang="en-US" sz="4000" dirty="0">
                <a:latin typeface="Segoe UI"/>
                <a:cs typeface="Segoe UI"/>
              </a:rPr>
              <a:t> Analysis</a:t>
            </a:r>
            <a:endParaRPr lang="en-US" sz="4000" i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7126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733C3F-68F7-E8A8-A037-1B6B9B79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667"/>
            <a:ext cx="6626981" cy="43331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 err="1"/>
              <a:t>Finally</a:t>
            </a:r>
            <a:r>
              <a:rPr lang="it-IT" dirty="0"/>
              <a:t>, 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aspect</a:t>
            </a:r>
            <a:r>
              <a:rPr lang="it-IT" dirty="0"/>
              <a:t> </a:t>
            </a:r>
            <a:r>
              <a:rPr lang="it-IT" dirty="0" err="1"/>
              <a:t>concerns</a:t>
            </a:r>
            <a:r>
              <a:rPr lang="it-IT" dirty="0"/>
              <a:t> borderline users. </a:t>
            </a:r>
            <a:r>
              <a:rPr lang="en-US" dirty="0"/>
              <a:t>A typical example of such users is represented by journalists who share negative textual contents for informative purposes. These users are considered safe and mainly connected to safe users.</a:t>
            </a:r>
            <a:endParaRPr lang="en-US" dirty="0">
              <a:cs typeface="Calibri"/>
            </a:endParaRPr>
          </a:p>
          <a:p>
            <a:r>
              <a:rPr lang="en-US" dirty="0"/>
              <a:t>Safe users are mainly connected with safe users as well.</a:t>
            </a:r>
            <a:endParaRPr lang="it-IT" dirty="0"/>
          </a:p>
          <a:p>
            <a:endParaRPr lang="en-GB"/>
          </a:p>
        </p:txBody>
      </p:sp>
      <p:pic>
        <p:nvPicPr>
          <p:cNvPr id="11" name="Picture 4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94B06210-E8EC-17D9-FB83-1C65228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66" y="1459409"/>
            <a:ext cx="3978628" cy="39361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B0E124E-CF75-D80F-70F8-0CE09CCF726C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 </a:t>
            </a:r>
            <a:r>
              <a:rPr lang="en-US" sz="4000" i="1" dirty="0">
                <a:latin typeface="Segoe UI"/>
                <a:cs typeface="Segoe UI"/>
              </a:rPr>
              <a:t>Social Network</a:t>
            </a:r>
            <a:r>
              <a:rPr lang="en-US" sz="4000" dirty="0">
                <a:latin typeface="Segoe UI"/>
                <a:cs typeface="Segoe UI"/>
              </a:rPr>
              <a:t> Analysis</a:t>
            </a:r>
            <a:endParaRPr lang="en-US" sz="4000" i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5514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 descr="A diagram of clustering dots&#10;&#10;Description automatically generated">
            <a:extLst>
              <a:ext uri="{FF2B5EF4-FFF2-40B4-BE49-F238E27FC236}">
                <a16:creationId xmlns:a16="http://schemas.microsoft.com/office/drawing/2014/main" id="{22C6AF3C-077C-3861-673C-32BF2C97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1056"/>
            <a:ext cx="5328951" cy="43297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C5D4B9-7B0F-67D1-5416-DF2E74AF1E6C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</a:t>
            </a:r>
            <a:r>
              <a:rPr lang="en-US" sz="4000" b="1" dirty="0">
                <a:latin typeface="Segoe UI"/>
                <a:cs typeface="Segoe UI"/>
              </a:rPr>
              <a:t> </a:t>
            </a:r>
            <a:r>
              <a:rPr lang="en-US" sz="4000" i="1" dirty="0">
                <a:latin typeface="Segoe UI"/>
                <a:ea typeface="+mj-lt"/>
                <a:cs typeface="+mj-lt"/>
              </a:rPr>
              <a:t>Spatial Network</a:t>
            </a:r>
            <a:r>
              <a:rPr lang="en-US" sz="4000" dirty="0">
                <a:latin typeface="Segoe UI"/>
                <a:ea typeface="+mj-lt"/>
                <a:cs typeface="+mj-lt"/>
              </a:rPr>
              <a:t> Analysis</a:t>
            </a: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720556-95D6-ACD4-4288-8528133F8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667"/>
            <a:ext cx="5097028" cy="4333196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The algorithm used for the visualization of the reduced spatial network takes into account the closeness of the nodes by visually aggregating them when they are more connected. </a:t>
            </a:r>
            <a:endParaRPr lang="en-US" dirty="0">
              <a:cs typeface="Calibri"/>
            </a:endParaRP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We can notice that also the spatial network is composed by two main clusters.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01256A-8C76-7DA5-16DF-03F8A425A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34" y="1931662"/>
            <a:ext cx="5397116" cy="3917773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 dirty="0"/>
              <a:t>Risky and safe users are more heterogeneously distributed, however can exist clusters of a predominant type due to sociological reasons in certain areas.</a:t>
            </a:r>
            <a:endParaRPr lang="en-US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Taking into account both </a:t>
            </a:r>
            <a:r>
              <a:rPr lang="en-US" i="1" dirty="0">
                <a:ea typeface="+mn-lt"/>
                <a:cs typeface="+mn-lt"/>
              </a:rPr>
              <a:t>social </a:t>
            </a:r>
            <a:r>
              <a:rPr lang="en-US" dirty="0">
                <a:ea typeface="+mn-lt"/>
                <a:cs typeface="+mn-lt"/>
              </a:rPr>
              <a:t>and </a:t>
            </a:r>
            <a:r>
              <a:rPr lang="en-US" i="1" dirty="0">
                <a:ea typeface="+mn-lt"/>
                <a:cs typeface="+mn-lt"/>
              </a:rPr>
              <a:t>spatial </a:t>
            </a:r>
            <a:r>
              <a:rPr lang="en-US" dirty="0">
                <a:ea typeface="+mn-lt"/>
                <a:cs typeface="+mn-lt"/>
              </a:rPr>
              <a:t>aspects can reveal the presence of dangerous clusters within a specific geographical area.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</p:txBody>
      </p:sp>
      <p:pic>
        <p:nvPicPr>
          <p:cNvPr id="10" name="Picture 4" descr="Immagine che contiene cerchio, diagramma, disegno, linea&#10;&#10;Descrizione generata automaticamente">
            <a:extLst>
              <a:ext uri="{FF2B5EF4-FFF2-40B4-BE49-F238E27FC236}">
                <a16:creationId xmlns:a16="http://schemas.microsoft.com/office/drawing/2014/main" id="{2E5AB389-A5BD-EE0E-8A3F-23A8F50E3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12" y="1933953"/>
            <a:ext cx="5483800" cy="37175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F9EED8-139B-C777-BA8F-6DA5558DAABC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Understanding:</a:t>
            </a:r>
            <a:r>
              <a:rPr lang="en-US" sz="4000" b="1" dirty="0">
                <a:latin typeface="Segoe UI"/>
                <a:cs typeface="Segoe UI"/>
              </a:rPr>
              <a:t> </a:t>
            </a:r>
            <a:r>
              <a:rPr lang="en-US" sz="4000" i="1" dirty="0">
                <a:latin typeface="Segoe UI"/>
                <a:ea typeface="+mj-lt"/>
                <a:cs typeface="+mj-lt"/>
              </a:rPr>
              <a:t>Spatial Network</a:t>
            </a:r>
            <a:r>
              <a:rPr lang="en-US" sz="4000" dirty="0">
                <a:latin typeface="Segoe UI"/>
                <a:ea typeface="+mj-lt"/>
                <a:cs typeface="+mj-lt"/>
              </a:rPr>
              <a:t> Analysis</a:t>
            </a:r>
            <a:endParaRPr lang="en-US" sz="4000" i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992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D1E6BE-2E16-04A5-E53B-4812F29D0D7C}"/>
              </a:ext>
            </a:extLst>
          </p:cNvPr>
          <p:cNvSpPr txBox="1">
            <a:spLocks/>
          </p:cNvSpPr>
          <p:nvPr/>
        </p:nvSpPr>
        <p:spPr>
          <a:xfrm>
            <a:off x="838200" y="1711325"/>
            <a:ext cx="10515600" cy="43513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the CRISP-DM </a:t>
            </a:r>
            <a:r>
              <a:rPr lang="it-IT" dirty="0" err="1"/>
              <a:t>methodology</a:t>
            </a:r>
            <a:r>
              <a:rPr lang="it-IT" dirty="0"/>
              <a:t> </a:t>
            </a:r>
            <a:r>
              <a:rPr lang="it-IT" dirty="0" err="1"/>
              <a:t>involves</a:t>
            </a:r>
            <a:r>
              <a:rPr lang="it-IT" dirty="0"/>
              <a:t> </a:t>
            </a:r>
            <a:r>
              <a:rPr lang="it-IT" dirty="0" err="1"/>
              <a:t>collecting</a:t>
            </a:r>
            <a:r>
              <a:rPr lang="it-IT" dirty="0"/>
              <a:t>, </a:t>
            </a:r>
            <a:r>
              <a:rPr lang="it-IT" dirty="0" err="1"/>
              <a:t>cleaning</a:t>
            </a:r>
            <a:r>
              <a:rPr lang="it-IT" dirty="0"/>
              <a:t>, </a:t>
            </a:r>
            <a:r>
              <a:rPr lang="it-IT" dirty="0" err="1"/>
              <a:t>transforming</a:t>
            </a:r>
            <a:r>
              <a:rPr lang="it-IT" dirty="0"/>
              <a:t> and </a:t>
            </a:r>
            <a:r>
              <a:rPr lang="it-IT" dirty="0" err="1"/>
              <a:t>organizing</a:t>
            </a:r>
            <a:r>
              <a:rPr lang="it-IT" dirty="0"/>
              <a:t> data to </a:t>
            </a:r>
            <a:r>
              <a:rPr lang="it-IT" dirty="0" err="1"/>
              <a:t>ensure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</a:t>
            </a:r>
            <a:r>
              <a:rPr lang="it-IT" dirty="0" err="1"/>
              <a:t>analysis</a:t>
            </a:r>
            <a:r>
              <a:rPr lang="it-IT" dirty="0"/>
              <a:t> and model training.</a:t>
            </a:r>
          </a:p>
          <a:p>
            <a:endParaRPr lang="it-IT" dirty="0"/>
          </a:p>
          <a:p>
            <a:r>
              <a:rPr lang="it-IT" dirty="0" err="1"/>
              <a:t>Need</a:t>
            </a:r>
            <a:r>
              <a:rPr lang="it-IT" dirty="0"/>
              <a:t> to </a:t>
            </a:r>
            <a:r>
              <a:rPr lang="it-IT" dirty="0" err="1"/>
              <a:t>trasform</a:t>
            </a:r>
            <a:r>
              <a:rPr lang="it-IT" dirty="0"/>
              <a:t> </a:t>
            </a:r>
            <a:r>
              <a:rPr lang="it-IT" dirty="0" err="1"/>
              <a:t>textual</a:t>
            </a:r>
            <a:r>
              <a:rPr lang="it-IT" dirty="0"/>
              <a:t> features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numerical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for ML tasks.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training 3 word2vec models with </a:t>
            </a:r>
            <a:r>
              <a:rPr lang="it-IT" dirty="0" err="1"/>
              <a:t>embedding</a:t>
            </a:r>
            <a:r>
              <a:rPr lang="it-IT" dirty="0"/>
              <a:t> </a:t>
            </a:r>
            <a:r>
              <a:rPr lang="it-IT" dirty="0" err="1"/>
              <a:t>dimension</a:t>
            </a:r>
            <a:r>
              <a:rPr lang="it-IT" dirty="0"/>
              <a:t> of 128, 256  and 512 on </a:t>
            </a:r>
            <a:r>
              <a:rPr lang="it-IT" dirty="0" err="1"/>
              <a:t>all</a:t>
            </a:r>
            <a:r>
              <a:rPr lang="it-IT" dirty="0"/>
              <a:t> the texts </a:t>
            </a:r>
            <a:r>
              <a:rPr lang="it-IT" dirty="0" err="1"/>
              <a:t>related</a:t>
            </a:r>
            <a:r>
              <a:rPr lang="it-IT" dirty="0"/>
              <a:t> to training </a:t>
            </a:r>
            <a:r>
              <a:rPr lang="it-IT" dirty="0" err="1"/>
              <a:t>nodes</a:t>
            </a:r>
            <a:r>
              <a:rPr lang="it-IT" dirty="0"/>
              <a:t>.</a:t>
            </a:r>
            <a:endParaRPr lang="it-IT" dirty="0">
              <a:cs typeface="Calibri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0F1BD4-D4C3-E6A9-D86D-CB26CC27F639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Preparation</a:t>
            </a:r>
            <a:endParaRPr lang="en-US" sz="4000" dirty="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09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1B652B-6F4D-9965-1797-4389ECFDA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3277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After the word2vec training </a:t>
            </a:r>
            <a:r>
              <a:rPr lang="it-IT" dirty="0" err="1"/>
              <a:t>phase</a:t>
            </a:r>
            <a:r>
              <a:rPr lang="it-IT" dirty="0"/>
              <a:t> the </a:t>
            </a:r>
            <a:r>
              <a:rPr lang="it-IT" dirty="0" err="1"/>
              <a:t>embedding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 by </a:t>
            </a:r>
            <a:r>
              <a:rPr lang="it-IT" dirty="0" err="1"/>
              <a:t>summing</a:t>
            </a:r>
            <a:r>
              <a:rPr lang="it-IT" dirty="0"/>
              <a:t>, </a:t>
            </a:r>
            <a:r>
              <a:rPr lang="it-IT" dirty="0" err="1"/>
              <a:t>node</a:t>
            </a:r>
            <a:r>
              <a:rPr lang="it-IT" dirty="0"/>
              <a:t> by </a:t>
            </a:r>
            <a:r>
              <a:rPr lang="it-IT" dirty="0" err="1"/>
              <a:t>node</a:t>
            </a:r>
            <a:r>
              <a:rPr lang="it-IT" dirty="0"/>
              <a:t>, the </a:t>
            </a:r>
            <a:r>
              <a:rPr lang="it-IT" dirty="0" err="1"/>
              <a:t>embedding</a:t>
            </a:r>
            <a:r>
              <a:rPr lang="it-IT" dirty="0"/>
              <a:t> </a:t>
            </a:r>
            <a:r>
              <a:rPr lang="it-IT" dirty="0" err="1"/>
              <a:t>vector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word in </a:t>
            </a:r>
            <a:r>
              <a:rPr lang="it-IT" dirty="0" err="1"/>
              <a:t>it</a:t>
            </a:r>
            <a:r>
              <a:rPr lang="it-IT" dirty="0"/>
              <a:t>.</a:t>
            </a:r>
            <a:endParaRPr lang="it-IT" dirty="0">
              <a:cs typeface="Calibri"/>
            </a:endParaRPr>
          </a:p>
          <a:p>
            <a:r>
              <a:rPr lang="it-IT" dirty="0" err="1"/>
              <a:t>Additionally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compute the </a:t>
            </a:r>
            <a:r>
              <a:rPr lang="it-IT" dirty="0" err="1"/>
              <a:t>embedding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i="1" dirty="0"/>
              <a:t>Twitter4SSE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produce a </a:t>
            </a:r>
            <a:r>
              <a:rPr lang="it-IT" dirty="0" err="1"/>
              <a:t>representation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768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 </a:t>
            </a:r>
            <a:r>
              <a:rPr lang="it-IT" dirty="0" err="1"/>
              <a:t>whole</a:t>
            </a:r>
            <a:r>
              <a:rPr lang="it-IT" dirty="0"/>
              <a:t> list of words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.</a:t>
            </a:r>
          </a:p>
          <a:p>
            <a:r>
              <a:rPr lang="it-IT" dirty="0"/>
              <a:t>After </a:t>
            </a:r>
            <a:r>
              <a:rPr lang="it-IT" dirty="0" err="1"/>
              <a:t>that</a:t>
            </a:r>
            <a:r>
              <a:rPr lang="it-IT" dirty="0"/>
              <a:t>, the sparse-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 of the networks are </a:t>
            </a:r>
            <a:r>
              <a:rPr lang="it-IT" dirty="0" err="1"/>
              <a:t>computed</a:t>
            </a:r>
            <a:r>
              <a:rPr lang="it-IT" dirty="0"/>
              <a:t>.</a:t>
            </a:r>
            <a:endParaRPr lang="en-GB" dirty="0"/>
          </a:p>
        </p:txBody>
      </p:sp>
      <p:sp>
        <p:nvSpPr>
          <p:cNvPr id="7" name="Arrow: Right 3">
            <a:extLst>
              <a:ext uri="{FF2B5EF4-FFF2-40B4-BE49-F238E27FC236}">
                <a16:creationId xmlns:a16="http://schemas.microsoft.com/office/drawing/2014/main" id="{590E04C5-6F45-270D-4766-FB5718B426EA}"/>
              </a:ext>
            </a:extLst>
          </p:cNvPr>
          <p:cNvSpPr/>
          <p:nvPr/>
        </p:nvSpPr>
        <p:spPr>
          <a:xfrm>
            <a:off x="1112071" y="5312208"/>
            <a:ext cx="1883651" cy="5582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D93EFDC-D8E1-7AEA-F0BB-6681C05E31D6}"/>
              </a:ext>
            </a:extLst>
          </p:cNvPr>
          <p:cNvSpPr txBox="1"/>
          <p:nvPr/>
        </p:nvSpPr>
        <p:spPr>
          <a:xfrm>
            <a:off x="3264045" y="5120859"/>
            <a:ext cx="8596181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800" dirty="0"/>
              <a:t>The </a:t>
            </a:r>
            <a:r>
              <a:rPr lang="it-IT" sz="2800" dirty="0" err="1"/>
              <a:t>edges</a:t>
            </a:r>
            <a:r>
              <a:rPr lang="it-IT" sz="2800" dirty="0"/>
              <a:t> </a:t>
            </a:r>
            <a:r>
              <a:rPr lang="it-IT" sz="2800" dirty="0" err="1"/>
              <a:t>values</a:t>
            </a:r>
            <a:r>
              <a:rPr lang="it-IT" sz="2800" dirty="0"/>
              <a:t> are set </a:t>
            </a:r>
            <a:r>
              <a:rPr lang="it-IT" sz="2800" dirty="0" err="1"/>
              <a:t>equal</a:t>
            </a:r>
            <a:r>
              <a:rPr lang="it-IT" sz="2800" dirty="0"/>
              <a:t> to 1 for the </a:t>
            </a:r>
            <a:r>
              <a:rPr lang="it-IT" sz="2800" i="1" dirty="0"/>
              <a:t>social network</a:t>
            </a:r>
            <a:r>
              <a:rPr lang="it-IT" sz="2800" dirty="0"/>
              <a:t>.</a:t>
            </a:r>
          </a:p>
          <a:p>
            <a:r>
              <a:rPr lang="it-IT" sz="2800" dirty="0"/>
              <a:t>The </a:t>
            </a:r>
            <a:r>
              <a:rPr lang="it-IT" sz="2800" dirty="0" err="1"/>
              <a:t>edges</a:t>
            </a:r>
            <a:r>
              <a:rPr lang="it-IT" sz="2800" dirty="0"/>
              <a:t> </a:t>
            </a:r>
            <a:r>
              <a:rPr lang="it-IT" sz="2800" dirty="0" err="1"/>
              <a:t>values</a:t>
            </a:r>
            <a:r>
              <a:rPr lang="it-IT" sz="2800" dirty="0"/>
              <a:t> are </a:t>
            </a:r>
            <a:r>
              <a:rPr lang="it-IT" sz="2800" dirty="0" err="1"/>
              <a:t>read</a:t>
            </a:r>
            <a:r>
              <a:rPr lang="it-IT" sz="2800" dirty="0"/>
              <a:t> from file for the </a:t>
            </a:r>
            <a:r>
              <a:rPr lang="it-IT" sz="2800" i="1" dirty="0" err="1"/>
              <a:t>spatial</a:t>
            </a:r>
            <a:r>
              <a:rPr lang="it-IT" sz="2800" i="1" dirty="0"/>
              <a:t> network</a:t>
            </a:r>
            <a:r>
              <a:rPr lang="it-IT" sz="2800" dirty="0"/>
              <a:t>.</a:t>
            </a:r>
            <a:endParaRPr lang="it-IT" sz="2800" dirty="0">
              <a:cs typeface="Calibri"/>
            </a:endParaRPr>
          </a:p>
          <a:p>
            <a:endParaRPr lang="it-IT" sz="2800" dirty="0"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5FFD7A-279C-3CF5-736F-37E990A4DFB3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363288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Data Preparation</a:t>
            </a:r>
            <a:endParaRPr lang="en-US" sz="4000" dirty="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811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D1082F-727C-BD38-123E-A470CB5A4183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ea typeface="+mj-lt"/>
                <a:cs typeface="+mj-lt"/>
              </a:rPr>
              <a:t>Modelling: An Overview on Graph Convolutional Networks </a:t>
            </a:r>
            <a:endParaRPr lang="it-IT" sz="4000">
              <a:latin typeface="Segoe UI"/>
              <a:cs typeface="Segoe UI"/>
            </a:endParaRPr>
          </a:p>
        </p:txBody>
      </p:sp>
      <p:pic>
        <p:nvPicPr>
          <p:cNvPr id="7" name="Immagine 6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2F5F233-8CA2-C568-7D1C-11AD8696D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" r="-137" b="19881"/>
          <a:stretch/>
        </p:blipFill>
        <p:spPr>
          <a:xfrm>
            <a:off x="892512" y="1714941"/>
            <a:ext cx="10412085" cy="2399898"/>
          </a:xfrm>
          <a:prstGeom prst="rect">
            <a:avLst/>
          </a:prstGeom>
        </p:spPr>
      </p:pic>
      <p:sp>
        <p:nvSpPr>
          <p:cNvPr id="9" name="Segnaposto contenuto 4">
            <a:extLst>
              <a:ext uri="{FF2B5EF4-FFF2-40B4-BE49-F238E27FC236}">
                <a16:creationId xmlns:a16="http://schemas.microsoft.com/office/drawing/2014/main" id="{293B6B3F-9A17-BC80-8B17-3E4B5E020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4" y="4284266"/>
            <a:ext cx="10426305" cy="192841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cs typeface="Calibri"/>
              </a:rPr>
              <a:t>GNN layers perform a convolution aggregating information about the neighbour of a node.</a:t>
            </a:r>
          </a:p>
          <a:p>
            <a:r>
              <a:rPr lang="en-GB" dirty="0">
                <a:cs typeface="Calibri"/>
              </a:rPr>
              <a:t>Adding a layer imply being able to traverse the graph deeply. Too many layers can lead to over-smoothing.</a:t>
            </a:r>
          </a:p>
        </p:txBody>
      </p:sp>
    </p:spTree>
    <p:extLst>
      <p:ext uri="{BB962C8B-B14F-4D97-AF65-F5344CB8AC3E}">
        <p14:creationId xmlns:p14="http://schemas.microsoft.com/office/powerpoint/2010/main" val="1043079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FF356B8-5FA7-C29A-80C5-F1D68F999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cs typeface="Calibri"/>
              </a:rPr>
              <a:t>Interpretable and Efficient Heterogeneous Graph Convolutional Network: model object of our experiments.</a:t>
            </a:r>
          </a:p>
          <a:p>
            <a:r>
              <a:rPr lang="en-GB" dirty="0">
                <a:cs typeface="Calibri"/>
              </a:rPr>
              <a:t>Based on </a:t>
            </a:r>
            <a:r>
              <a:rPr lang="en-GB" dirty="0" err="1">
                <a:cs typeface="Calibri"/>
              </a:rPr>
              <a:t>transductive</a:t>
            </a:r>
            <a:r>
              <a:rPr lang="en-GB" dirty="0">
                <a:cs typeface="Calibri"/>
              </a:rPr>
              <a:t> learning (entire network as input).</a:t>
            </a:r>
          </a:p>
          <a:p>
            <a:r>
              <a:rPr lang="en-GB" dirty="0">
                <a:cs typeface="Calibri"/>
              </a:rPr>
              <a:t>Can deal with heterogeneous nodes by performing the following steps: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i="1" dirty="0">
                <a:cs typeface="Calibri"/>
              </a:rPr>
              <a:t>Projection </a:t>
            </a:r>
            <a:r>
              <a:rPr lang="en-GB" dirty="0">
                <a:cs typeface="Calibri"/>
              </a:rPr>
              <a:t>in order to bring all heterogeneous neighbour to a share representation.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i="1" dirty="0">
                <a:cs typeface="Calibri"/>
              </a:rPr>
              <a:t>Aggregation</a:t>
            </a:r>
            <a:r>
              <a:rPr lang="en-GB" dirty="0">
                <a:cs typeface="Calibri"/>
              </a:rPr>
              <a:t> to bring all the information inside the new representation of the node.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i="1" dirty="0">
                <a:cs typeface="Calibri"/>
              </a:rPr>
              <a:t>Attention</a:t>
            </a:r>
            <a:r>
              <a:rPr lang="en-GB" dirty="0">
                <a:cs typeface="Calibri"/>
              </a:rPr>
              <a:t> to learn which neighbour type contribute the most to the specific task we want to address.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BC3C7F-C299-31CE-37B9-32F580453D28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ea typeface="+mj-lt"/>
                <a:cs typeface="+mj-lt"/>
              </a:rPr>
              <a:t>Modelling: The </a:t>
            </a:r>
            <a:r>
              <a:rPr lang="en-US" sz="4000" dirty="0" err="1">
                <a:latin typeface="Segoe UI"/>
                <a:ea typeface="+mj-lt"/>
                <a:cs typeface="+mj-lt"/>
              </a:rPr>
              <a:t>ie</a:t>
            </a:r>
            <a:r>
              <a:rPr lang="en-US" sz="4000" dirty="0">
                <a:latin typeface="Segoe UI"/>
                <a:ea typeface="+mj-lt"/>
                <a:cs typeface="+mj-lt"/>
              </a:rPr>
              <a:t>-HGCN Model </a:t>
            </a:r>
            <a:endParaRPr lang="it-IT" sz="40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7562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 descr="Immagine che contiene testo, cerchio, schermata, cavo&#10;&#10;Descrizione generata automaticamente">
            <a:extLst>
              <a:ext uri="{FF2B5EF4-FFF2-40B4-BE49-F238E27FC236}">
                <a16:creationId xmlns:a16="http://schemas.microsoft.com/office/drawing/2014/main" id="{53D70C05-5D1B-F8A3-320A-42C8CBA5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617" y="1012371"/>
            <a:ext cx="5345295" cy="53911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911621-F37B-EC92-9885-59091D147AED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11012106" cy="76143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Introduction: The CRISP-DM Methodology</a:t>
            </a:r>
          </a:p>
        </p:txBody>
      </p:sp>
    </p:spTree>
    <p:extLst>
      <p:ext uri="{BB962C8B-B14F-4D97-AF65-F5344CB8AC3E}">
        <p14:creationId xmlns:p14="http://schemas.microsoft.com/office/powerpoint/2010/main" val="1656415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0521FF7-4F05-20DE-D5F3-A52AD40B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66" y="1427272"/>
            <a:ext cx="9695060" cy="40098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D21F06-C5A1-A41C-73BE-BB0003DFE913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ea typeface="+mj-lt"/>
                <a:cs typeface="+mj-lt"/>
              </a:rPr>
              <a:t>Modelling: The </a:t>
            </a:r>
            <a:r>
              <a:rPr lang="en-US" sz="4000" dirty="0" err="1">
                <a:latin typeface="Segoe UI"/>
                <a:ea typeface="+mj-lt"/>
                <a:cs typeface="+mj-lt"/>
              </a:rPr>
              <a:t>ie</a:t>
            </a:r>
            <a:r>
              <a:rPr lang="en-US" sz="4000" dirty="0">
                <a:latin typeface="Segoe UI"/>
                <a:ea typeface="+mj-lt"/>
                <a:cs typeface="+mj-lt"/>
              </a:rPr>
              <a:t>-HGCN Model </a:t>
            </a:r>
            <a:endParaRPr lang="it-IT" sz="4000" dirty="0">
              <a:latin typeface="Segoe UI"/>
              <a:cs typeface="Segoe UI"/>
            </a:endParaRPr>
          </a:p>
        </p:txBody>
      </p:sp>
      <p:sp>
        <p:nvSpPr>
          <p:cNvPr id="9" name="Segnaposto contenuto 4">
            <a:extLst>
              <a:ext uri="{FF2B5EF4-FFF2-40B4-BE49-F238E27FC236}">
                <a16:creationId xmlns:a16="http://schemas.microsoft.com/office/drawing/2014/main" id="{939AADB1-03F5-0697-D5BF-E0EBBCA52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012" y="5433219"/>
            <a:ext cx="10450117" cy="827088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cs typeface="Calibri"/>
              </a:rPr>
              <a:t>Example provided by the authors of aggregation of neighbours in a node of type P.</a:t>
            </a:r>
          </a:p>
        </p:txBody>
      </p:sp>
    </p:spTree>
    <p:extLst>
      <p:ext uri="{BB962C8B-B14F-4D97-AF65-F5344CB8AC3E}">
        <p14:creationId xmlns:p14="http://schemas.microsoft.com/office/powerpoint/2010/main" val="42192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EFF356B8-5FA7-C29A-80C5-F1D68F999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GB" dirty="0">
                <a:cs typeface="Calibri"/>
              </a:rPr>
              <a:t>Model chosen despite being focussed on heterogeneous graph given it efficiency and flexibility.</a:t>
            </a:r>
          </a:p>
          <a:p>
            <a:r>
              <a:rPr lang="en-GB" dirty="0">
                <a:cs typeface="Calibri"/>
              </a:rPr>
              <a:t>Trained on 3761 nodes of the training set and tested on the 940 nodes of the test set.</a:t>
            </a:r>
          </a:p>
          <a:p>
            <a:r>
              <a:rPr lang="en-GB" dirty="0">
                <a:cs typeface="Calibri"/>
              </a:rPr>
              <a:t>Trained separately on the </a:t>
            </a:r>
            <a:r>
              <a:rPr lang="en-GB" i="1" dirty="0">
                <a:cs typeface="Calibri"/>
              </a:rPr>
              <a:t>social network</a:t>
            </a:r>
            <a:r>
              <a:rPr lang="en-GB" dirty="0">
                <a:cs typeface="Calibri"/>
              </a:rPr>
              <a:t> and three different subset of the </a:t>
            </a:r>
            <a:r>
              <a:rPr lang="en-GB" i="1" dirty="0">
                <a:cs typeface="Calibri"/>
              </a:rPr>
              <a:t>spatial network</a:t>
            </a:r>
            <a:r>
              <a:rPr lang="en-GB" dirty="0">
                <a:cs typeface="Calibri"/>
              </a:rPr>
              <a:t> built imposing the edges value being greater than a specified threshold value (0.0, 0.49, 0.69).</a:t>
            </a:r>
          </a:p>
          <a:p>
            <a:r>
              <a:rPr lang="en-GB" dirty="0">
                <a:cs typeface="Calibri"/>
              </a:rPr>
              <a:t>Trained also on a dummy void network called </a:t>
            </a:r>
            <a:r>
              <a:rPr lang="en-GB" i="1" dirty="0">
                <a:cs typeface="Calibri"/>
              </a:rPr>
              <a:t>no-network</a:t>
            </a:r>
            <a:r>
              <a:rPr lang="en-GB" dirty="0">
                <a:cs typeface="Calibri"/>
              </a:rPr>
              <a:t> built imposing the value 0 as edge value. Used as baseline to study how much graph connections participate to enhance predictions.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BC3C7F-C299-31CE-37B9-32F580453D28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ea typeface="+mj-lt"/>
                <a:cs typeface="+mj-lt"/>
              </a:rPr>
              <a:t>Modelling: The </a:t>
            </a:r>
            <a:r>
              <a:rPr lang="en-US" sz="4000" dirty="0" err="1">
                <a:latin typeface="Segoe UI"/>
                <a:ea typeface="+mj-lt"/>
                <a:cs typeface="+mj-lt"/>
              </a:rPr>
              <a:t>ie</a:t>
            </a:r>
            <a:r>
              <a:rPr lang="en-US" sz="4000" dirty="0">
                <a:latin typeface="Segoe UI"/>
                <a:ea typeface="+mj-lt"/>
                <a:cs typeface="+mj-lt"/>
              </a:rPr>
              <a:t>-HGCN Model </a:t>
            </a:r>
            <a:endParaRPr lang="it-IT" sz="40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2297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A13C07-7A1D-6637-8D39-069BE2FB6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In </a:t>
            </a:r>
            <a:r>
              <a:rPr lang="it-IT" b="1" err="1"/>
              <a:t>bold</a:t>
            </a:r>
            <a:r>
              <a:rPr lang="it-IT" b="1" dirty="0"/>
              <a:t> </a:t>
            </a:r>
            <a:r>
              <a:rPr lang="it-IT" dirty="0"/>
              <a:t>the best </a:t>
            </a:r>
            <a:r>
              <a:rPr lang="it-IT" err="1"/>
              <a:t>results</a:t>
            </a:r>
            <a:r>
              <a:rPr lang="it-IT" dirty="0"/>
              <a:t> for a </a:t>
            </a:r>
            <a:r>
              <a:rPr lang="it-IT" err="1"/>
              <a:t>given</a:t>
            </a:r>
            <a:r>
              <a:rPr lang="it-IT" dirty="0"/>
              <a:t> </a:t>
            </a:r>
            <a:r>
              <a:rPr lang="it-IT" err="1"/>
              <a:t>measure</a:t>
            </a:r>
            <a:r>
              <a:rPr lang="it-IT" dirty="0"/>
              <a:t> (</a:t>
            </a:r>
            <a:r>
              <a:rPr lang="it-IT" err="1"/>
              <a:t>column</a:t>
            </a:r>
            <a:r>
              <a:rPr lang="it-IT" dirty="0"/>
              <a:t>).</a:t>
            </a:r>
            <a:endParaRPr lang="it-IT" dirty="0">
              <a:cs typeface="Calibri" panose="020F0502020204030204"/>
            </a:endParaRPr>
          </a:p>
          <a:p>
            <a:pPr marL="0" indent="0">
              <a:buNone/>
            </a:pPr>
            <a:endParaRPr lang="it-IT" dirty="0">
              <a:ea typeface="Calibri"/>
              <a:cs typeface="Calibri"/>
            </a:endParaRPr>
          </a:p>
          <a:p>
            <a:r>
              <a:rPr lang="it-IT" dirty="0" err="1">
                <a:ea typeface="Calibri"/>
                <a:cs typeface="Calibri"/>
              </a:rPr>
              <a:t>Significant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improvement</a:t>
            </a:r>
            <a:r>
              <a:rPr lang="it-IT" dirty="0">
                <a:ea typeface="Calibri" panose="020F0502020204030204"/>
                <a:cs typeface="Calibri" panose="020F0502020204030204"/>
              </a:rPr>
              <a:t> in recall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when</a:t>
            </a:r>
            <a:r>
              <a:rPr lang="it-IT" dirty="0">
                <a:ea typeface="Calibri" panose="020F0502020204030204"/>
                <a:cs typeface="Calibri" panose="020F0502020204030204"/>
              </a:rPr>
              <a:t> the </a:t>
            </a:r>
            <a:r>
              <a:rPr lang="it-IT" i="1" dirty="0">
                <a:ea typeface="Calibri" panose="020F0502020204030204"/>
                <a:cs typeface="Calibri" panose="020F0502020204030204"/>
              </a:rPr>
              <a:t>social network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is</a:t>
            </a:r>
            <a:r>
              <a:rPr lang="it-IT" dirty="0">
                <a:ea typeface="Calibri" panose="020F0502020204030204"/>
                <a:cs typeface="Calibri" panose="020F0502020204030204"/>
              </a:rPr>
              <a:t>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involved</a:t>
            </a:r>
            <a:r>
              <a:rPr lang="it-IT" dirty="0">
                <a:ea typeface="Calibri" panose="020F0502020204030204"/>
                <a:cs typeface="Calibri" panose="020F0502020204030204"/>
              </a:rPr>
              <a:t>.</a:t>
            </a:r>
            <a:br>
              <a:rPr lang="en-US" dirty="0"/>
            </a:br>
            <a:endParaRPr lang="it-IT" dirty="0">
              <a:ea typeface="Calibri" panose="020F0502020204030204"/>
              <a:cs typeface="Calibri" panose="020F0502020204030204"/>
            </a:endParaRPr>
          </a:p>
          <a:p>
            <a:r>
              <a:rPr lang="it-IT" dirty="0">
                <a:ea typeface="Calibri" panose="020F0502020204030204"/>
                <a:cs typeface="Calibri" panose="020F0502020204030204"/>
              </a:rPr>
              <a:t>On the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other</a:t>
            </a:r>
            <a:r>
              <a:rPr lang="it-IT" dirty="0">
                <a:ea typeface="Calibri" panose="020F0502020204030204"/>
                <a:cs typeface="Calibri" panose="020F0502020204030204"/>
              </a:rPr>
              <a:t> hand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using</a:t>
            </a:r>
            <a:r>
              <a:rPr lang="it-IT" dirty="0">
                <a:ea typeface="Calibri" panose="020F0502020204030204"/>
                <a:cs typeface="Calibri" panose="020F0502020204030204"/>
              </a:rPr>
              <a:t> </a:t>
            </a:r>
            <a:r>
              <a:rPr lang="it-IT" i="1" dirty="0" err="1">
                <a:ea typeface="Calibri" panose="020F0502020204030204"/>
                <a:cs typeface="Calibri" panose="020F0502020204030204"/>
              </a:rPr>
              <a:t>spatial</a:t>
            </a:r>
            <a:r>
              <a:rPr lang="it-IT" i="1" dirty="0">
                <a:ea typeface="Calibri" panose="020F0502020204030204"/>
                <a:cs typeface="Calibri" panose="020F0502020204030204"/>
              </a:rPr>
              <a:t> network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does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not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result</a:t>
            </a:r>
            <a:r>
              <a:rPr lang="it-IT" dirty="0">
                <a:ea typeface="Calibri" panose="020F0502020204030204"/>
                <a:cs typeface="Calibri" panose="020F0502020204030204"/>
              </a:rPr>
              <a:t> in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significant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improvements</a:t>
            </a:r>
            <a:r>
              <a:rPr lang="it-IT" dirty="0">
                <a:ea typeface="Calibri" panose="020F0502020204030204"/>
                <a:cs typeface="Calibri" panose="020F0502020204030204"/>
              </a:rPr>
              <a:t>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given</a:t>
            </a:r>
            <a:r>
              <a:rPr lang="it-IT" dirty="0">
                <a:ea typeface="Calibri" panose="020F0502020204030204"/>
                <a:cs typeface="Calibri" panose="020F0502020204030204"/>
              </a:rPr>
              <a:t> the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lack</a:t>
            </a:r>
            <a:r>
              <a:rPr lang="it-IT" dirty="0">
                <a:ea typeface="Calibri" panose="020F0502020204030204"/>
                <a:cs typeface="Calibri" panose="020F0502020204030204"/>
              </a:rPr>
              <a:t> of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informativity</a:t>
            </a:r>
            <a:r>
              <a:rPr lang="it-IT" dirty="0">
                <a:ea typeface="Calibri" panose="020F0502020204030204"/>
                <a:cs typeface="Calibri" panose="020F0502020204030204"/>
              </a:rPr>
              <a:t>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given</a:t>
            </a:r>
            <a:r>
              <a:rPr lang="it-IT" dirty="0">
                <a:ea typeface="Calibri" panose="020F0502020204030204"/>
                <a:cs typeface="Calibri" panose="020F0502020204030204"/>
              </a:rPr>
              <a:t> by the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heterogeneity</a:t>
            </a:r>
            <a:r>
              <a:rPr lang="it-IT" dirty="0">
                <a:ea typeface="Calibri" panose="020F0502020204030204"/>
                <a:cs typeface="Calibri" panose="020F0502020204030204"/>
              </a:rPr>
              <a:t> of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such</a:t>
            </a:r>
            <a:r>
              <a:rPr lang="it-IT" dirty="0">
                <a:ea typeface="Calibri" panose="020F0502020204030204"/>
                <a:cs typeface="Calibri" panose="020F0502020204030204"/>
              </a:rPr>
              <a:t> networks. On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this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kind</a:t>
            </a:r>
            <a:r>
              <a:rPr lang="it-IT" dirty="0">
                <a:ea typeface="Calibri" panose="020F0502020204030204"/>
                <a:cs typeface="Calibri" panose="020F0502020204030204"/>
              </a:rPr>
              <a:t> of network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perfomarmaces</a:t>
            </a:r>
            <a:r>
              <a:rPr lang="it-IT" dirty="0">
                <a:ea typeface="Calibri" panose="020F0502020204030204"/>
                <a:cs typeface="Calibri" panose="020F0502020204030204"/>
              </a:rPr>
              <a:t> 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declines</a:t>
            </a:r>
            <a:r>
              <a:rPr lang="it-IT" dirty="0">
                <a:ea typeface="Calibri" panose="020F0502020204030204"/>
                <a:cs typeface="Calibri" panose="020F0502020204030204"/>
              </a:rPr>
              <a:t> with an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embedding</a:t>
            </a:r>
            <a:r>
              <a:rPr lang="it-IT" dirty="0">
                <a:ea typeface="Calibri" panose="020F0502020204030204"/>
                <a:cs typeface="Calibri" panose="020F0502020204030204"/>
              </a:rPr>
              <a:t> </a:t>
            </a:r>
            <a:r>
              <a:rPr lang="it-IT" dirty="0" err="1">
                <a:ea typeface="Calibri" panose="020F0502020204030204"/>
                <a:cs typeface="Calibri" panose="020F0502020204030204"/>
              </a:rPr>
              <a:t>dimension</a:t>
            </a:r>
            <a:r>
              <a:rPr lang="it-IT" dirty="0">
                <a:ea typeface="Calibri" panose="020F0502020204030204"/>
                <a:cs typeface="Calibri" panose="020F0502020204030204"/>
              </a:rPr>
              <a:t> of 512.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AEAD28-BF4A-6DC2-089E-504733987A1B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Results and Evaluations</a:t>
            </a:r>
            <a:endParaRPr lang="en-US" sz="400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8224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testo, Carattere, numero, schermata&#10;&#10;Descrizione generata automaticamente">
            <a:extLst>
              <a:ext uri="{FF2B5EF4-FFF2-40B4-BE49-F238E27FC236}">
                <a16:creationId xmlns:a16="http://schemas.microsoft.com/office/drawing/2014/main" id="{8F3EB05E-812A-90E6-0318-C54B4293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09" y="1073150"/>
            <a:ext cx="7268033" cy="47180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DB5F3F-565C-AB43-94EB-CAED2D5ABF2D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Results and Evaluations</a:t>
            </a:r>
            <a:endParaRPr lang="en-US" sz="400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047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B121832-EB41-64B6-611F-18366DE7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24" y="1076325"/>
            <a:ext cx="6889801" cy="49847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6CD7C47-05A7-2437-8A30-D638A5149996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Results and Evaluations</a:t>
            </a:r>
            <a:endParaRPr lang="en-US" sz="400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7886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0501EBE4-1A62-8906-607F-D02C7B86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5" y="1615924"/>
            <a:ext cx="10341429" cy="36201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B2B8D0-F7A1-6D31-7478-C19BAF499ECE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Results and Evaluations</a:t>
            </a:r>
            <a:endParaRPr lang="en-US" sz="400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552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B2B8D0-F7A1-6D31-7478-C19BAF499ECE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Results and Evaluations</a:t>
            </a:r>
            <a:endParaRPr lang="en-US" sz="4000">
              <a:latin typeface="Segoe UI"/>
              <a:cs typeface="Calibri Light"/>
            </a:endParaRPr>
          </a:p>
        </p:txBody>
      </p:sp>
      <p:pic>
        <p:nvPicPr>
          <p:cNvPr id="2" name="Immagine 1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F3984364-DA2E-E29E-30BB-4C765FEF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7" y="1481289"/>
            <a:ext cx="7477126" cy="1483216"/>
          </a:xfrm>
          <a:prstGeom prst="rect">
            <a:avLst/>
          </a:prstGeom>
        </p:spPr>
      </p:pic>
      <p:pic>
        <p:nvPicPr>
          <p:cNvPr id="4" name="Immagine 3" descr="Immagine che contiene testo, Carattere, schermata, numero&#10;&#10;Descrizione generata automaticamente">
            <a:extLst>
              <a:ext uri="{FF2B5EF4-FFF2-40B4-BE49-F238E27FC236}">
                <a16:creationId xmlns:a16="http://schemas.microsoft.com/office/drawing/2014/main" id="{0647229C-968A-60FB-B926-1266F0BBD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887" y="3085364"/>
            <a:ext cx="7288696" cy="14492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2B771C-D7C7-79F1-31D1-5C8310F4D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949" y="4723605"/>
            <a:ext cx="10229851" cy="1339058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r>
              <a:rPr lang="it-IT" dirty="0" err="1">
                <a:ea typeface="+mn-lt"/>
                <a:cs typeface="+mn-lt"/>
              </a:rPr>
              <a:t>There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a </a:t>
            </a:r>
            <a:r>
              <a:rPr lang="it-IT" dirty="0" err="1">
                <a:ea typeface="+mn-lt"/>
                <a:cs typeface="+mn-lt"/>
              </a:rPr>
              <a:t>substantial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improvement</a:t>
            </a:r>
            <a:r>
              <a:rPr lang="it-IT" dirty="0">
                <a:ea typeface="+mn-lt"/>
                <a:cs typeface="+mn-lt"/>
              </a:rPr>
              <a:t> in </a:t>
            </a:r>
            <a:r>
              <a:rPr lang="it-IT" dirty="0" err="1">
                <a:ea typeface="+mn-lt"/>
                <a:cs typeface="+mn-lt"/>
              </a:rPr>
              <a:t>precision</a:t>
            </a:r>
            <a:r>
              <a:rPr lang="it-IT" dirty="0">
                <a:ea typeface="+mn-lt"/>
                <a:cs typeface="+mn-lt"/>
              </a:rPr>
              <a:t> for the </a:t>
            </a:r>
            <a:r>
              <a:rPr lang="it-IT" dirty="0" err="1">
                <a:ea typeface="+mn-lt"/>
                <a:cs typeface="+mn-lt"/>
              </a:rPr>
              <a:t>risky</a:t>
            </a:r>
            <a:r>
              <a:rPr lang="it-IT" dirty="0">
                <a:ea typeface="+mn-lt"/>
                <a:cs typeface="+mn-lt"/>
              </a:rPr>
              <a:t> class, </a:t>
            </a:r>
            <a:r>
              <a:rPr lang="it-IT" dirty="0" err="1">
                <a:ea typeface="+mn-lt"/>
                <a:cs typeface="+mn-lt"/>
              </a:rPr>
              <a:t>which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also</a:t>
            </a:r>
            <a:r>
              <a:rPr lang="it-IT" dirty="0">
                <a:ea typeface="+mn-lt"/>
                <a:cs typeface="+mn-lt"/>
              </a:rPr>
              <a:t> impacts the safe class recall. </a:t>
            </a:r>
          </a:p>
          <a:p>
            <a:r>
              <a:rPr lang="it-IT" dirty="0" err="1">
                <a:ea typeface="+mn-lt"/>
                <a:cs typeface="+mn-lt"/>
              </a:rPr>
              <a:t>This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implies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that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without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any</a:t>
            </a:r>
            <a:r>
              <a:rPr lang="it-IT" dirty="0">
                <a:ea typeface="+mn-lt"/>
                <a:cs typeface="+mn-lt"/>
              </a:rPr>
              <a:t> information </a:t>
            </a:r>
            <a:r>
              <a:rPr lang="it-IT" dirty="0" err="1">
                <a:ea typeface="+mn-lt"/>
                <a:cs typeface="+mn-lt"/>
              </a:rPr>
              <a:t>regarding</a:t>
            </a:r>
            <a:r>
              <a:rPr lang="it-IT" dirty="0">
                <a:ea typeface="+mn-lt"/>
                <a:cs typeface="+mn-lt"/>
              </a:rPr>
              <a:t> social </a:t>
            </a:r>
            <a:r>
              <a:rPr lang="it-IT" dirty="0" err="1">
                <a:ea typeface="+mn-lt"/>
                <a:cs typeface="+mn-lt"/>
              </a:rPr>
              <a:t>relationships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many</a:t>
            </a:r>
            <a:r>
              <a:rPr lang="it-IT" dirty="0">
                <a:ea typeface="+mn-lt"/>
                <a:cs typeface="+mn-lt"/>
              </a:rPr>
              <a:t> safe users are </a:t>
            </a:r>
            <a:r>
              <a:rPr lang="it-IT" dirty="0" err="1">
                <a:ea typeface="+mn-lt"/>
                <a:cs typeface="+mn-lt"/>
              </a:rPr>
              <a:t>classified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risky</a:t>
            </a:r>
            <a:r>
              <a:rPr lang="it-IT" dirty="0">
                <a:ea typeface="+mn-lt"/>
                <a:cs typeface="+mn-lt"/>
              </a:rPr>
              <a:t>. </a:t>
            </a:r>
            <a:r>
              <a:rPr lang="it-IT" dirty="0" err="1">
                <a:ea typeface="+mn-lt"/>
                <a:cs typeface="+mn-lt"/>
              </a:rPr>
              <a:t>This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phenomenon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likely</a:t>
            </a:r>
            <a:r>
              <a:rPr lang="it-IT" dirty="0">
                <a:ea typeface="+mn-lt"/>
                <a:cs typeface="+mn-lt"/>
              </a:rPr>
              <a:t> due to the </a:t>
            </a:r>
            <a:r>
              <a:rPr lang="it-IT" dirty="0" err="1">
                <a:ea typeface="+mn-lt"/>
                <a:cs typeface="+mn-lt"/>
              </a:rPr>
              <a:t>presence</a:t>
            </a:r>
            <a:r>
              <a:rPr lang="it-IT" dirty="0">
                <a:ea typeface="+mn-lt"/>
                <a:cs typeface="+mn-lt"/>
              </a:rPr>
              <a:t> of borderline users </a:t>
            </a:r>
            <a:r>
              <a:rPr lang="it-IT" dirty="0" err="1">
                <a:ea typeface="+mn-lt"/>
                <a:cs typeface="+mn-lt"/>
              </a:rPr>
              <a:t>who</a:t>
            </a:r>
            <a:r>
              <a:rPr lang="it-IT" dirty="0">
                <a:ea typeface="+mn-lt"/>
                <a:cs typeface="+mn-lt"/>
              </a:rPr>
              <a:t> are </a:t>
            </a:r>
            <a:r>
              <a:rPr lang="it-IT" dirty="0" err="1">
                <a:ea typeface="+mn-lt"/>
                <a:cs typeface="+mn-lt"/>
              </a:rPr>
              <a:t>now</a:t>
            </a:r>
            <a:r>
              <a:rPr lang="it-IT" dirty="0">
                <a:ea typeface="+mn-lt"/>
                <a:cs typeface="+mn-lt"/>
              </a:rPr>
              <a:t> more </a:t>
            </a:r>
            <a:r>
              <a:rPr lang="it-IT" dirty="0" err="1">
                <a:ea typeface="+mn-lt"/>
                <a:cs typeface="+mn-lt"/>
              </a:rPr>
              <a:t>easily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recognized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48208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DB03F6-7C6E-7CDA-FBCD-C5437ED52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3256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 err="1"/>
              <a:t>Results</a:t>
            </a:r>
            <a:r>
              <a:rPr lang="it-IT" dirty="0"/>
              <a:t> on social network are </a:t>
            </a:r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confirmin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 </a:t>
            </a:r>
            <a:r>
              <a:rPr lang="it-IT" dirty="0" err="1"/>
              <a:t>hypoteses</a:t>
            </a:r>
            <a:r>
              <a:rPr lang="it-IT" dirty="0"/>
              <a:t>. By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incorporating</a:t>
            </a:r>
            <a:r>
              <a:rPr lang="it-IT" dirty="0">
                <a:ea typeface="+mn-lt"/>
                <a:cs typeface="+mn-lt"/>
              </a:rPr>
              <a:t> social network data, the model gains a more </a:t>
            </a:r>
            <a:r>
              <a:rPr lang="it-IT" dirty="0" err="1">
                <a:ea typeface="+mn-lt"/>
                <a:cs typeface="+mn-lt"/>
              </a:rPr>
              <a:t>comprehensive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understanding</a:t>
            </a:r>
            <a:r>
              <a:rPr lang="it-IT" dirty="0">
                <a:ea typeface="+mn-lt"/>
                <a:cs typeface="+mn-lt"/>
              </a:rPr>
              <a:t> of </a:t>
            </a:r>
            <a:r>
              <a:rPr lang="it-IT" dirty="0" err="1">
                <a:ea typeface="+mn-lt"/>
                <a:cs typeface="+mn-lt"/>
              </a:rPr>
              <a:t>context</a:t>
            </a:r>
            <a:r>
              <a:rPr lang="it-IT" dirty="0">
                <a:ea typeface="+mn-lt"/>
                <a:cs typeface="+mn-lt"/>
              </a:rPr>
              <a:t>, sentiment, and user interactions, </a:t>
            </a:r>
            <a:r>
              <a:rPr lang="it-IT" dirty="0" err="1">
                <a:ea typeface="+mn-lt"/>
                <a:cs typeface="+mn-lt"/>
              </a:rPr>
              <a:t>which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enriches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its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predictive</a:t>
            </a:r>
            <a:r>
              <a:rPr lang="it-IT" dirty="0">
                <a:ea typeface="+mn-lt"/>
                <a:cs typeface="+mn-lt"/>
              </a:rPr>
              <a:t> power.</a:t>
            </a:r>
            <a:endParaRPr lang="it-IT" dirty="0"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  <a:p>
            <a:r>
              <a:rPr lang="it-IT" dirty="0">
                <a:ea typeface="Calibri"/>
                <a:cs typeface="Calibri"/>
              </a:rPr>
              <a:t>CRISP-DM </a:t>
            </a:r>
            <a:r>
              <a:rPr lang="it-IT" dirty="0" err="1">
                <a:ea typeface="Calibri"/>
                <a:cs typeface="Calibri"/>
              </a:rPr>
              <a:t>methodology</a:t>
            </a:r>
            <a:r>
              <a:rPr lang="it-IT" dirty="0">
                <a:ea typeface="Calibri"/>
                <a:cs typeface="Calibri"/>
              </a:rPr>
              <a:t> </a:t>
            </a:r>
            <a:r>
              <a:rPr lang="it-IT" dirty="0" err="1">
                <a:ea typeface="Calibri"/>
                <a:cs typeface="Calibri"/>
              </a:rPr>
              <a:t>which</a:t>
            </a:r>
            <a:r>
              <a:rPr lang="it-IT" dirty="0">
                <a:ea typeface="Calibri"/>
                <a:cs typeface="Calibri"/>
              </a:rPr>
              <a:t> </a:t>
            </a:r>
            <a:r>
              <a:rPr lang="it-IT" dirty="0" err="1">
                <a:ea typeface="Calibri"/>
                <a:cs typeface="Calibri"/>
              </a:rPr>
              <a:t>emphasizes</a:t>
            </a:r>
            <a:r>
              <a:rPr lang="it-IT" dirty="0">
                <a:ea typeface="Calibri"/>
                <a:cs typeface="Calibri"/>
              </a:rPr>
              <a:t> </a:t>
            </a:r>
            <a:r>
              <a:rPr lang="it-IT" dirty="0" err="1">
                <a:ea typeface="Calibri"/>
                <a:cs typeface="Calibri"/>
              </a:rPr>
              <a:t>continuous</a:t>
            </a:r>
            <a:r>
              <a:rPr lang="it-IT" dirty="0">
                <a:ea typeface="Calibri"/>
                <a:cs typeface="Calibri"/>
              </a:rPr>
              <a:t> </a:t>
            </a:r>
            <a:r>
              <a:rPr lang="it-IT" dirty="0" err="1">
                <a:ea typeface="Calibri"/>
                <a:cs typeface="Calibri"/>
              </a:rPr>
              <a:t>improvement</a:t>
            </a:r>
            <a:r>
              <a:rPr lang="it-IT" dirty="0">
                <a:ea typeface="Calibri"/>
                <a:cs typeface="Calibri"/>
              </a:rPr>
              <a:t> </a:t>
            </a:r>
            <a:r>
              <a:rPr lang="it-IT" dirty="0" err="1">
                <a:ea typeface="Calibri"/>
                <a:cs typeface="Calibri"/>
              </a:rPr>
              <a:t>through</a:t>
            </a:r>
            <a:r>
              <a:rPr lang="it-IT" dirty="0">
                <a:ea typeface="Calibri"/>
                <a:cs typeface="Calibri"/>
              </a:rPr>
              <a:t> iterative </a:t>
            </a:r>
            <a:r>
              <a:rPr lang="it-IT" dirty="0" err="1">
                <a:ea typeface="Calibri"/>
                <a:cs typeface="Calibri"/>
              </a:rPr>
              <a:t>analysis</a:t>
            </a:r>
            <a:r>
              <a:rPr lang="it-IT" dirty="0">
                <a:ea typeface="Calibri"/>
                <a:cs typeface="Calibri"/>
              </a:rPr>
              <a:t>. </a:t>
            </a:r>
            <a:br>
              <a:rPr lang="it-IT" dirty="0">
                <a:ea typeface="Calibri"/>
                <a:cs typeface="Calibri"/>
              </a:rPr>
            </a:br>
            <a:r>
              <a:rPr lang="it-IT" dirty="0">
                <a:ea typeface="Calibri"/>
                <a:cs typeface="Calibri"/>
              </a:rPr>
              <a:t>Two </a:t>
            </a:r>
            <a:r>
              <a:rPr lang="it-IT" dirty="0" err="1">
                <a:ea typeface="Calibri"/>
                <a:cs typeface="Calibri"/>
              </a:rPr>
              <a:t>main</a:t>
            </a:r>
            <a:r>
              <a:rPr lang="it-IT" dirty="0">
                <a:ea typeface="Calibri"/>
                <a:cs typeface="Calibri"/>
              </a:rPr>
              <a:t> future </a:t>
            </a:r>
            <a:r>
              <a:rPr lang="it-IT" dirty="0" err="1">
                <a:ea typeface="Calibri"/>
                <a:cs typeface="Calibri"/>
              </a:rPr>
              <a:t>developments</a:t>
            </a:r>
            <a:r>
              <a:rPr lang="it-IT" dirty="0">
                <a:ea typeface="Calibri"/>
                <a:cs typeface="Calibri"/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ea typeface="Calibri"/>
                <a:cs typeface="Calibri"/>
              </a:rPr>
              <a:t>Using the </a:t>
            </a:r>
            <a:r>
              <a:rPr lang="it-IT" dirty="0" err="1">
                <a:ea typeface="Calibri"/>
                <a:cs typeface="Calibri"/>
              </a:rPr>
              <a:t>ie</a:t>
            </a:r>
            <a:r>
              <a:rPr lang="it-IT" dirty="0">
                <a:ea typeface="Calibri"/>
                <a:cs typeface="Calibri"/>
              </a:rPr>
              <a:t>-HGCN on a </a:t>
            </a:r>
            <a:r>
              <a:rPr lang="it-IT" dirty="0" err="1">
                <a:ea typeface="Calibri"/>
                <a:cs typeface="Calibri"/>
              </a:rPr>
              <a:t>properly</a:t>
            </a:r>
            <a:r>
              <a:rPr lang="it-IT" dirty="0">
                <a:ea typeface="Calibri"/>
                <a:cs typeface="Calibri"/>
              </a:rPr>
              <a:t> </a:t>
            </a:r>
            <a:r>
              <a:rPr lang="it-IT" dirty="0" err="1">
                <a:ea typeface="Calibri"/>
                <a:cs typeface="Calibri"/>
              </a:rPr>
              <a:t>heterogenous</a:t>
            </a:r>
            <a:r>
              <a:rPr lang="it-IT" dirty="0">
                <a:ea typeface="Calibri"/>
                <a:cs typeface="Calibri"/>
              </a:rPr>
              <a:t> dataset.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ea typeface="Calibri"/>
                <a:cs typeface="Calibri"/>
              </a:rPr>
              <a:t>Test </a:t>
            </a:r>
            <a:r>
              <a:rPr lang="it-IT" dirty="0" err="1">
                <a:ea typeface="Calibri"/>
                <a:cs typeface="Calibri"/>
              </a:rPr>
              <a:t>this</a:t>
            </a:r>
            <a:r>
              <a:rPr lang="it-IT" dirty="0">
                <a:ea typeface="Calibri"/>
                <a:cs typeface="Calibri"/>
              </a:rPr>
              <a:t> dataset on a model </a:t>
            </a:r>
            <a:r>
              <a:rPr lang="it-IT" dirty="0" err="1">
                <a:ea typeface="Calibri"/>
                <a:cs typeface="Calibri"/>
              </a:rPr>
              <a:t>capable</a:t>
            </a:r>
            <a:r>
              <a:rPr lang="it-IT" dirty="0">
                <a:ea typeface="Calibri"/>
                <a:cs typeface="Calibri"/>
              </a:rPr>
              <a:t> of </a:t>
            </a:r>
            <a:r>
              <a:rPr lang="it-IT" dirty="0" err="1">
                <a:ea typeface="Calibri"/>
                <a:cs typeface="Calibri"/>
              </a:rPr>
              <a:t>dealing</a:t>
            </a:r>
            <a:r>
              <a:rPr lang="it-IT" dirty="0">
                <a:ea typeface="Calibri"/>
                <a:cs typeface="Calibri"/>
              </a:rPr>
              <a:t> with </a:t>
            </a:r>
            <a:r>
              <a:rPr lang="it-IT" dirty="0" err="1">
                <a:ea typeface="Calibri"/>
                <a:cs typeface="Calibri"/>
              </a:rPr>
              <a:t>heterogeneous</a:t>
            </a:r>
            <a:r>
              <a:rPr lang="it-IT" dirty="0">
                <a:ea typeface="Calibri"/>
                <a:cs typeface="Calibri"/>
              </a:rPr>
              <a:t> </a:t>
            </a:r>
            <a:r>
              <a:rPr lang="it-IT" dirty="0" err="1">
                <a:ea typeface="Calibri"/>
                <a:cs typeface="Calibri"/>
              </a:rPr>
              <a:t>edges</a:t>
            </a:r>
            <a:r>
              <a:rPr lang="it-IT" dirty="0">
                <a:ea typeface="Calibri"/>
                <a:cs typeface="Calibri"/>
              </a:rPr>
              <a:t>.</a:t>
            </a:r>
          </a:p>
          <a:p>
            <a:endParaRPr lang="en-GB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74AA81-52F3-F1A6-8E5B-30B8C7A703AE}"/>
              </a:ext>
            </a:extLst>
          </p:cNvPr>
          <p:cNvSpPr txBox="1">
            <a:spLocks/>
          </p:cNvSpPr>
          <p:nvPr/>
        </p:nvSpPr>
        <p:spPr>
          <a:xfrm>
            <a:off x="1136398" y="384848"/>
            <a:ext cx="11363288" cy="16775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Segoe UI"/>
                <a:ea typeface="+mj-lt"/>
                <a:cs typeface="+mj-lt"/>
              </a:rPr>
              <a:t>Conclusion and Future Works</a:t>
            </a:r>
            <a:endParaRPr lang="en-US" sz="4000">
              <a:latin typeface="Segoe UI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296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6" descr="Connessioni">
            <a:extLst>
              <a:ext uri="{FF2B5EF4-FFF2-40B4-BE49-F238E27FC236}">
                <a16:creationId xmlns:a16="http://schemas.microsoft.com/office/drawing/2014/main" id="{8B7F1327-AC67-CEC0-1BAC-313AADBF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8424" y="646206"/>
            <a:ext cx="5365375" cy="5365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D0DA12-FEE7-D646-8603-30796931246E}"/>
              </a:ext>
            </a:extLst>
          </p:cNvPr>
          <p:cNvSpPr txBox="1"/>
          <p:nvPr/>
        </p:nvSpPr>
        <p:spPr>
          <a:xfrm>
            <a:off x="733192" y="2201608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D2150B1-6325-F4DB-BFFA-B61A82D8286E}"/>
              </a:ext>
            </a:extLst>
          </p:cNvPr>
          <p:cNvSpPr/>
          <p:nvPr/>
        </p:nvSpPr>
        <p:spPr>
          <a:xfrm>
            <a:off x="733192" y="5358396"/>
            <a:ext cx="3536195" cy="4924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>
                <a:latin typeface="+mj-lt"/>
              </a:rPr>
              <a:t>R</a:t>
            </a:r>
            <a:r>
              <a:rPr lang="en-US" sz="1600" i="1">
                <a:solidFill>
                  <a:srgbClr val="002060"/>
                </a:solidFill>
                <a:latin typeface="+mj-lt"/>
                <a:cs typeface="Segoe UI"/>
              </a:rPr>
              <a:t>occo </a:t>
            </a:r>
            <a:r>
              <a:rPr lang="en-US" sz="1600" i="1" err="1">
                <a:solidFill>
                  <a:srgbClr val="002060"/>
                </a:solidFill>
                <a:latin typeface="+mj-lt"/>
                <a:cs typeface="Segoe UI"/>
              </a:rPr>
              <a:t>Caliandro</a:t>
            </a:r>
          </a:p>
          <a:p>
            <a:r>
              <a:rPr lang="en-US" sz="1600" i="1">
                <a:solidFill>
                  <a:srgbClr val="002060"/>
                </a:solidFill>
                <a:latin typeface="+mj-lt"/>
                <a:cs typeface="Segoe UI"/>
              </a:rPr>
              <a:t>Antonio Raffaele </a:t>
            </a:r>
            <a:r>
              <a:rPr lang="en-US" sz="1600" i="1" err="1">
                <a:solidFill>
                  <a:srgbClr val="002060"/>
                </a:solidFill>
                <a:latin typeface="+mj-lt"/>
                <a:cs typeface="Segoe UI"/>
              </a:rPr>
              <a:t>Iacovazzi</a:t>
            </a:r>
            <a:endParaRPr lang="en-US" sz="1600" i="1">
              <a:solidFill>
                <a:srgbClr val="002060"/>
              </a:solidFill>
              <a:latin typeface="+mj-lt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66813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5050-FBFF-8C96-8A3C-C70E44D4B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8" y="1863405"/>
            <a:ext cx="5427526" cy="4037035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sz="2400" dirty="0">
                <a:cs typeface="Calibri"/>
              </a:rPr>
              <a:t>In </a:t>
            </a:r>
            <a:r>
              <a:rPr lang="en-US" sz="2400" dirty="0">
                <a:cs typeface="Calibri"/>
              </a:rPr>
              <a:t>today’s globalized world, social networks play a crucial role in connecting individuals, allowing them to share personal updates and express opinions.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cs typeface="Calibri"/>
              </a:rPr>
              <a:t>Users who show interest in risky content are increasingly exposed to similar content and related user increasing the risk of radicalization.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cs typeface="Calibri"/>
              </a:rPr>
              <a:t>Correctly identifying the role of a user as </a:t>
            </a:r>
            <a:r>
              <a:rPr lang="en-US" sz="2400" dirty="0">
                <a:solidFill>
                  <a:srgbClr val="92D050"/>
                </a:solidFill>
                <a:cs typeface="Calibri"/>
              </a:rPr>
              <a:t>safe </a:t>
            </a:r>
            <a:r>
              <a:rPr lang="en-US" sz="2400" dirty="0">
                <a:cs typeface="Calibri"/>
              </a:rPr>
              <a:t>or </a:t>
            </a:r>
            <a:r>
              <a:rPr lang="en-US" sz="2400" dirty="0">
                <a:solidFill>
                  <a:srgbClr val="C00000"/>
                </a:solidFill>
                <a:cs typeface="Calibri"/>
              </a:rPr>
              <a:t>risky</a:t>
            </a:r>
            <a:r>
              <a:rPr lang="en-US" sz="2400" dirty="0">
                <a:cs typeface="Calibri"/>
              </a:rPr>
              <a:t>, in a social network, is not a trivial task.</a:t>
            </a:r>
          </a:p>
          <a:p>
            <a:endParaRPr lang="en-US" sz="2400">
              <a:cs typeface="Calibri"/>
            </a:endParaRPr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B55832E-A5D7-900B-FFD4-D75465C47EEA}"/>
              </a:ext>
            </a:extLst>
          </p:cNvPr>
          <p:cNvSpPr txBox="1"/>
          <p:nvPr/>
        </p:nvSpPr>
        <p:spPr>
          <a:xfrm>
            <a:off x="7673581" y="4224120"/>
            <a:ext cx="195130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2000" dirty="0"/>
              <a:t>Borderline users.</a:t>
            </a:r>
            <a:endParaRPr lang="en-GB" sz="2000" dirty="0">
              <a:cs typeface="Calibri" panose="020F0502020204030204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A6EA93D-C678-33AF-CE5C-0BD6AF760563}"/>
              </a:ext>
            </a:extLst>
          </p:cNvPr>
          <p:cNvSpPr txBox="1"/>
          <p:nvPr/>
        </p:nvSpPr>
        <p:spPr>
          <a:xfrm>
            <a:off x="7667628" y="4737300"/>
            <a:ext cx="412477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dirty="0" err="1"/>
              <a:t>Silent</a:t>
            </a:r>
            <a:r>
              <a:rPr lang="it-IT" sz="2000" dirty="0"/>
              <a:t> users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engage</a:t>
            </a:r>
            <a:r>
              <a:rPr lang="it-IT" sz="2000" dirty="0"/>
              <a:t> in </a:t>
            </a:r>
            <a:endParaRPr lang="en-GB" sz="2000">
              <a:cs typeface="Calibri"/>
            </a:endParaRPr>
          </a:p>
          <a:p>
            <a:r>
              <a:rPr lang="it-IT" sz="2000" dirty="0"/>
              <a:t>«</a:t>
            </a:r>
            <a:r>
              <a:rPr lang="it-IT" sz="2000" err="1"/>
              <a:t>lurking</a:t>
            </a:r>
            <a:r>
              <a:rPr lang="it-IT" sz="2000" dirty="0"/>
              <a:t>» (</a:t>
            </a:r>
            <a:r>
              <a:rPr lang="it-IT" sz="2000" err="1"/>
              <a:t>not</a:t>
            </a:r>
            <a:r>
              <a:rPr lang="it-IT" sz="2000" dirty="0"/>
              <a:t> </a:t>
            </a:r>
            <a:r>
              <a:rPr lang="it-IT" sz="2000" err="1"/>
              <a:t>represented</a:t>
            </a:r>
            <a:r>
              <a:rPr lang="it-IT" sz="2000" dirty="0"/>
              <a:t> in </a:t>
            </a:r>
            <a:endParaRPr lang="en-GB" sz="2000"/>
          </a:p>
          <a:p>
            <a:r>
              <a:rPr lang="it-IT" sz="2000" dirty="0" err="1"/>
              <a:t>our</a:t>
            </a:r>
            <a:r>
              <a:rPr lang="it-IT" sz="2000" dirty="0"/>
              <a:t> dataset).</a:t>
            </a:r>
            <a:endParaRPr lang="en-GB" sz="2000">
              <a:cs typeface="Calibri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7487E61-3554-0089-BE4A-45CDA33D6323}"/>
              </a:ext>
            </a:extLst>
          </p:cNvPr>
          <p:cNvSpPr/>
          <p:nvPr/>
        </p:nvSpPr>
        <p:spPr>
          <a:xfrm>
            <a:off x="7637857" y="4194850"/>
            <a:ext cx="3278422" cy="1696991"/>
          </a:xfrm>
          <a:prstGeom prst="rect">
            <a:avLst/>
          </a:prstGeom>
          <a:noFill/>
          <a:ln w="57150">
            <a:solidFill>
              <a:srgbClr val="6B8D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0E1DC238-E874-9407-D975-7C20607FF1C1}"/>
              </a:ext>
            </a:extLst>
          </p:cNvPr>
          <p:cNvSpPr/>
          <p:nvPr/>
        </p:nvSpPr>
        <p:spPr>
          <a:xfrm>
            <a:off x="6563845" y="4960508"/>
            <a:ext cx="846044" cy="252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80B0AF-523E-F6D6-F30E-AAF7288E9067}"/>
              </a:ext>
            </a:extLst>
          </p:cNvPr>
          <p:cNvSpPr txBox="1">
            <a:spLocks/>
          </p:cNvSpPr>
          <p:nvPr/>
        </p:nvSpPr>
        <p:spPr>
          <a:xfrm>
            <a:off x="1136398" y="241973"/>
            <a:ext cx="9388715" cy="75480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Segoe UI"/>
                <a:cs typeface="Segoe UI"/>
              </a:rPr>
              <a:t>Business Understanding</a:t>
            </a:r>
            <a:endParaRPr lang="en-US" sz="4000" i="1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98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Business Understanding: The Role of </a:t>
            </a:r>
            <a:r>
              <a:rPr lang="en-US" sz="4000" i="1" dirty="0">
                <a:latin typeface="Segoe UI"/>
                <a:cs typeface="Segoe UI"/>
              </a:rPr>
              <a:t>X</a:t>
            </a:r>
            <a:endParaRPr lang="en-GB" sz="4000" i="1">
              <a:latin typeface="Segoe UI"/>
              <a:cs typeface="Segoe UI"/>
            </a:endParaRPr>
          </a:p>
        </p:txBody>
      </p:sp>
      <p:pic>
        <p:nvPicPr>
          <p:cNvPr id="29" name="Immagine 28" descr="File:X logo 2023 original.svg - Wikipedia">
            <a:extLst>
              <a:ext uri="{FF2B5EF4-FFF2-40B4-BE49-F238E27FC236}">
                <a16:creationId xmlns:a16="http://schemas.microsoft.com/office/drawing/2014/main" id="{E95F1470-D6A8-B3E7-4993-29BB72FEA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7481785" y="1513884"/>
            <a:ext cx="3398366" cy="3374176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5FC122-2BF0-1326-FE3D-833B3FCCDB82}"/>
              </a:ext>
            </a:extLst>
          </p:cNvPr>
          <p:cNvSpPr txBox="1">
            <a:spLocks/>
          </p:cNvSpPr>
          <p:nvPr/>
        </p:nvSpPr>
        <p:spPr>
          <a:xfrm>
            <a:off x="819150" y="1350122"/>
            <a:ext cx="6401628" cy="469523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ea typeface="+mn-lt"/>
                <a:cs typeface="+mn-lt"/>
              </a:rPr>
              <a:t>X is one of the most used </a:t>
            </a:r>
            <a:r>
              <a:rPr lang="it-IT" dirty="0">
                <a:ea typeface="+mn-lt"/>
                <a:cs typeface="+mn-lt"/>
              </a:rPr>
              <a:t>social network used for sharing political ideas, with around 335.7 million of users worldwide. </a:t>
            </a:r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r>
              <a:rPr lang="it-IT" dirty="0" err="1">
                <a:ea typeface="+mn-lt"/>
                <a:cs typeface="+mn-lt"/>
              </a:rPr>
              <a:t>Used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also</a:t>
            </a:r>
            <a:r>
              <a:rPr lang="it-IT" dirty="0">
                <a:ea typeface="+mn-lt"/>
                <a:cs typeface="+mn-lt"/>
              </a:rPr>
              <a:t> by </a:t>
            </a:r>
            <a:r>
              <a:rPr lang="it-IT" dirty="0" err="1">
                <a:ea typeface="+mn-lt"/>
                <a:cs typeface="+mn-lt"/>
              </a:rPr>
              <a:t>prominent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political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figures</a:t>
            </a:r>
            <a:r>
              <a:rPr lang="it-IT" dirty="0">
                <a:ea typeface="+mn-lt"/>
                <a:cs typeface="+mn-lt"/>
              </a:rPr>
              <a:t> in </a:t>
            </a:r>
            <a:r>
              <a:rPr lang="it-IT" dirty="0" err="1">
                <a:ea typeface="+mn-lt"/>
                <a:cs typeface="+mn-lt"/>
              </a:rPr>
              <a:t>order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dirty="0" err="1">
                <a:ea typeface="+mn-lt"/>
                <a:cs typeface="+mn-lt"/>
              </a:rPr>
              <a:t>influence</a:t>
            </a:r>
            <a:r>
              <a:rPr lang="it-IT" dirty="0">
                <a:ea typeface="+mn-lt"/>
                <a:cs typeface="+mn-lt"/>
              </a:rPr>
              <a:t> society. </a:t>
            </a:r>
            <a:endParaRPr lang="it-IT"/>
          </a:p>
          <a:p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01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Business Understanding: Goal</a:t>
            </a:r>
            <a:endParaRPr lang="it-IT" dirty="0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70A236-C189-1B0D-24D5-A1DF9C2FD2E5}"/>
              </a:ext>
            </a:extLst>
          </p:cNvPr>
          <p:cNvSpPr txBox="1">
            <a:spLocks/>
          </p:cNvSpPr>
          <p:nvPr/>
        </p:nvSpPr>
        <p:spPr>
          <a:xfrm>
            <a:off x="819150" y="1350122"/>
            <a:ext cx="5010150" cy="469523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Identify</a:t>
            </a:r>
            <a:r>
              <a:rPr lang="it-IT" dirty="0"/>
              <a:t> the user </a:t>
            </a:r>
            <a:r>
              <a:rPr lang="it-IT" dirty="0" err="1"/>
              <a:t>type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safe</a:t>
            </a:r>
            <a:r>
              <a:rPr lang="it-IT" dirty="0"/>
              <a:t> or </a:t>
            </a:r>
            <a:r>
              <a:rPr lang="it-IT" dirty="0" err="1">
                <a:solidFill>
                  <a:srgbClr val="FF0000"/>
                </a:solidFill>
              </a:rPr>
              <a:t>risky</a:t>
            </a:r>
            <a:r>
              <a:rPr lang="it-IT" dirty="0"/>
              <a:t>) in a sample of </a:t>
            </a:r>
            <a:r>
              <a:rPr lang="it-IT" i="1" dirty="0"/>
              <a:t>X</a:t>
            </a:r>
            <a:r>
              <a:rPr lang="it-IT" dirty="0"/>
              <a:t> data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GCNs</a:t>
            </a:r>
            <a:r>
              <a:rPr lang="it-IT" b="1" dirty="0"/>
              <a:t> </a:t>
            </a:r>
            <a:r>
              <a:rPr lang="it-IT" dirty="0"/>
              <a:t>(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Convolutional</a:t>
            </a:r>
            <a:r>
              <a:rPr lang="it-IT" dirty="0"/>
              <a:t> Networks).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help to go </a:t>
            </a:r>
            <a:r>
              <a:rPr lang="it-IT" dirty="0" err="1"/>
              <a:t>beyond</a:t>
            </a:r>
            <a:r>
              <a:rPr lang="it-IT" dirty="0"/>
              <a:t> </a:t>
            </a:r>
            <a:r>
              <a:rPr lang="it-IT" dirty="0" err="1"/>
              <a:t>trivial</a:t>
            </a:r>
            <a:r>
              <a:rPr lang="it-IT" dirty="0"/>
              <a:t>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analisys</a:t>
            </a:r>
            <a:r>
              <a:rPr lang="it-IT" dirty="0"/>
              <a:t>.</a:t>
            </a:r>
          </a:p>
          <a:p>
            <a:endParaRPr lang="it-IT"/>
          </a:p>
          <a:p>
            <a:r>
              <a:rPr lang="it-IT" dirty="0" err="1"/>
              <a:t>GCNs</a:t>
            </a:r>
            <a:r>
              <a:rPr lang="it-IT" dirty="0"/>
              <a:t> are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that</a:t>
            </a:r>
            <a:r>
              <a:rPr lang="it-IT" dirty="0"/>
              <a:t> operate on </a:t>
            </a:r>
            <a:r>
              <a:rPr lang="it-IT" dirty="0" err="1"/>
              <a:t>graph-structurated</a:t>
            </a:r>
            <a:r>
              <a:rPr lang="it-IT" dirty="0"/>
              <a:t> data learning a </a:t>
            </a:r>
            <a:r>
              <a:rPr lang="it-IT" dirty="0" err="1"/>
              <a:t>representation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 </a:t>
            </a:r>
            <a:r>
              <a:rPr lang="it-IT" dirty="0" err="1"/>
              <a:t>that</a:t>
            </a:r>
            <a:r>
              <a:rPr lang="it-IT" dirty="0"/>
              <a:t> involve </a:t>
            </a:r>
            <a:r>
              <a:rPr lang="it-IT" dirty="0" err="1"/>
              <a:t>also</a:t>
            </a:r>
            <a:r>
              <a:rPr lang="it-IT" dirty="0"/>
              <a:t> 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it's</a:t>
            </a:r>
            <a:r>
              <a:rPr lang="it-IT" dirty="0"/>
              <a:t> </a:t>
            </a:r>
            <a:r>
              <a:rPr lang="it-IT" dirty="0" err="1"/>
              <a:t>neighbourhood</a:t>
            </a:r>
            <a:r>
              <a:rPr lang="it-IT" dirty="0"/>
              <a:t>.</a:t>
            </a:r>
            <a:endParaRPr lang="it-IT" dirty="0">
              <a:cs typeface="Calibri"/>
            </a:endParaRPr>
          </a:p>
          <a:p>
            <a:endParaRPr lang="it-IT"/>
          </a:p>
          <a:p>
            <a:endParaRPr lang="en-GB"/>
          </a:p>
        </p:txBody>
      </p:sp>
      <p:pic>
        <p:nvPicPr>
          <p:cNvPr id="9" name="Picture 8" descr="Immagine che contiene schizzo, clipart, design&#10;&#10;Descrizione generata automaticamente">
            <a:extLst>
              <a:ext uri="{FF2B5EF4-FFF2-40B4-BE49-F238E27FC236}">
                <a16:creationId xmlns:a16="http://schemas.microsoft.com/office/drawing/2014/main" id="{86ABFBFA-F9CF-0555-8B43-15A8A035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809" y="1153085"/>
            <a:ext cx="4535463" cy="2549408"/>
          </a:xfrm>
          <a:prstGeom prst="rect">
            <a:avLst/>
          </a:prstGeom>
        </p:spPr>
      </p:pic>
      <p:pic>
        <p:nvPicPr>
          <p:cNvPr id="11" name="Picture 10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246EC5C1-1738-4702-F81E-13E5BA5EB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292" y="3948055"/>
            <a:ext cx="3980960" cy="22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Data Understanding</a:t>
            </a:r>
            <a:endParaRPr lang="en-US" sz="4000" i="1">
              <a:latin typeface="Segoe UI"/>
              <a:cs typeface="Segoe UI"/>
            </a:endParaRPr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3DDF-0254-558B-BC0F-298E2A63B8E7}"/>
              </a:ext>
            </a:extLst>
          </p:cNvPr>
          <p:cNvSpPr txBox="1">
            <a:spLocks/>
          </p:cNvSpPr>
          <p:nvPr/>
        </p:nvSpPr>
        <p:spPr>
          <a:xfrm>
            <a:off x="838200" y="1444625"/>
            <a:ext cx="9543854" cy="4351338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err="1">
                <a:cs typeface="Calibri"/>
              </a:rPr>
              <a:t>Graph</a:t>
            </a:r>
            <a:r>
              <a:rPr lang="it-IT" dirty="0">
                <a:cs typeface="Calibri"/>
              </a:rPr>
              <a:t> dataset </a:t>
            </a:r>
            <a:r>
              <a:rPr lang="it-IT" err="1">
                <a:cs typeface="Calibri"/>
              </a:rPr>
              <a:t>built</a:t>
            </a:r>
            <a:r>
              <a:rPr lang="it-IT" dirty="0">
                <a:cs typeface="Calibri"/>
              </a:rPr>
              <a:t> sampling </a:t>
            </a:r>
            <a:r>
              <a:rPr lang="it-IT" err="1">
                <a:cs typeface="Calibri"/>
              </a:rPr>
              <a:t>content</a:t>
            </a:r>
            <a:r>
              <a:rPr lang="it-IT" dirty="0">
                <a:cs typeface="Calibri"/>
              </a:rPr>
              <a:t> from </a:t>
            </a:r>
            <a:r>
              <a:rPr lang="it-IT" i="1" dirty="0">
                <a:cs typeface="Calibri"/>
              </a:rPr>
              <a:t>X</a:t>
            </a:r>
            <a:r>
              <a:rPr lang="it-IT" dirty="0">
                <a:cs typeface="Calibri"/>
              </a:rPr>
              <a:t> </a:t>
            </a:r>
            <a:r>
              <a:rPr lang="it-IT" err="1">
                <a:cs typeface="Calibri"/>
              </a:rPr>
              <a:t>presenting</a:t>
            </a:r>
            <a:r>
              <a:rPr lang="it-IT" dirty="0">
                <a:cs typeface="Calibri"/>
              </a:rPr>
              <a:t> a </a:t>
            </a:r>
            <a:r>
              <a:rPr lang="it-IT" err="1">
                <a:cs typeface="Calibri"/>
              </a:rPr>
              <a:t>total</a:t>
            </a:r>
            <a:r>
              <a:rPr lang="it-IT" dirty="0">
                <a:cs typeface="Calibri"/>
              </a:rPr>
              <a:t> of </a:t>
            </a:r>
            <a:r>
              <a:rPr lang="it-IT" b="1" dirty="0">
                <a:cs typeface="Calibri"/>
              </a:rPr>
              <a:t>4701 </a:t>
            </a:r>
            <a:r>
              <a:rPr lang="it-IT" dirty="0">
                <a:cs typeface="Calibri"/>
              </a:rPr>
              <a:t>users </a:t>
            </a:r>
            <a:r>
              <a:rPr lang="it-IT" err="1">
                <a:cs typeface="Calibri"/>
              </a:rPr>
              <a:t>labeled</a:t>
            </a:r>
            <a:r>
              <a:rPr lang="it-IT" dirty="0">
                <a:cs typeface="Calibri"/>
              </a:rPr>
              <a:t> </a:t>
            </a:r>
            <a:r>
              <a:rPr lang="it-IT" err="1">
                <a:cs typeface="Calibri"/>
              </a:rPr>
              <a:t>as</a:t>
            </a:r>
            <a:r>
              <a:rPr lang="it-IT" dirty="0">
                <a:cs typeface="Calibri"/>
              </a:rPr>
              <a:t> safe or </a:t>
            </a:r>
            <a:r>
              <a:rPr lang="it-IT" err="1">
                <a:cs typeface="Calibri"/>
              </a:rPr>
              <a:t>risky</a:t>
            </a:r>
            <a:r>
              <a:rPr lang="it-IT" dirty="0">
                <a:cs typeface="Calibri"/>
              </a:rPr>
              <a:t>.</a:t>
            </a:r>
            <a:endParaRPr lang="it-IT" i="1" dirty="0">
              <a:cs typeface="Calibri"/>
            </a:endParaRPr>
          </a:p>
          <a:p>
            <a:r>
              <a:rPr lang="it-IT" dirty="0"/>
              <a:t> </a:t>
            </a:r>
            <a:r>
              <a:rPr lang="it-IT" dirty="0">
                <a:solidFill>
                  <a:srgbClr val="00B050"/>
                </a:solidFill>
              </a:rPr>
              <a:t>2654 safe</a:t>
            </a:r>
            <a:r>
              <a:rPr lang="it-IT" dirty="0"/>
              <a:t> users and </a:t>
            </a:r>
            <a:r>
              <a:rPr lang="it-IT" dirty="0">
                <a:solidFill>
                  <a:srgbClr val="FF0000"/>
                </a:solidFill>
              </a:rPr>
              <a:t>2047 </a:t>
            </a:r>
            <a:r>
              <a:rPr lang="it-IT" dirty="0" err="1">
                <a:solidFill>
                  <a:srgbClr val="FF0000"/>
                </a:solidFill>
              </a:rPr>
              <a:t>risky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users (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imbalanced</a:t>
            </a:r>
            <a:r>
              <a:rPr lang="it-IT" dirty="0"/>
              <a:t> dataset).</a:t>
            </a:r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r>
              <a:rPr lang="it-IT" dirty="0">
                <a:cs typeface="Calibri"/>
              </a:rPr>
              <a:t>The dataset </a:t>
            </a:r>
            <a:r>
              <a:rPr lang="it-IT" dirty="0" err="1">
                <a:cs typeface="Calibri"/>
              </a:rPr>
              <a:t>presents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two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kind</a:t>
            </a:r>
            <a:r>
              <a:rPr lang="it-IT" dirty="0">
                <a:cs typeface="Calibri"/>
              </a:rPr>
              <a:t> of </a:t>
            </a:r>
            <a:r>
              <a:rPr lang="it-IT" dirty="0" err="1">
                <a:cs typeface="Calibri"/>
              </a:rPr>
              <a:t>relationship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between</a:t>
            </a:r>
            <a:r>
              <a:rPr lang="it-IT" dirty="0">
                <a:cs typeface="Calibri"/>
              </a:rPr>
              <a:t> </a:t>
            </a:r>
            <a:r>
              <a:rPr lang="it-IT" dirty="0" err="1">
                <a:cs typeface="Calibri"/>
              </a:rPr>
              <a:t>node</a:t>
            </a:r>
            <a:r>
              <a:rPr lang="it-IT" dirty="0">
                <a:cs typeface="Calibri"/>
              </a:rPr>
              <a:t>: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it-IT" sz="2000" i="1" dirty="0">
                <a:cs typeface="Calibri"/>
              </a:rPr>
              <a:t>    Social network</a:t>
            </a:r>
            <a:r>
              <a:rPr lang="it-IT" sz="2000" dirty="0">
                <a:cs typeface="Calibri"/>
              </a:rPr>
              <a:t> by </a:t>
            </a:r>
            <a:r>
              <a:rPr lang="it-IT" sz="2000" dirty="0" err="1">
                <a:cs typeface="Calibri"/>
              </a:rPr>
              <a:t>taking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into</a:t>
            </a:r>
            <a:r>
              <a:rPr lang="it-IT" sz="2000" dirty="0">
                <a:cs typeface="Calibri"/>
              </a:rPr>
              <a:t> account the "follows" </a:t>
            </a:r>
            <a:r>
              <a:rPr lang="it-IT" sz="2000" dirty="0" err="1">
                <a:cs typeface="Calibri"/>
              </a:rPr>
              <a:t>relationship</a:t>
            </a:r>
            <a:r>
              <a:rPr lang="it-IT" sz="2000" dirty="0">
                <a:cs typeface="Calibri"/>
              </a:rPr>
              <a:t> </a:t>
            </a:r>
            <a:r>
              <a:rPr lang="it-IT" sz="2000" dirty="0" err="1">
                <a:cs typeface="Calibri"/>
              </a:rPr>
              <a:t>between</a:t>
            </a:r>
            <a:r>
              <a:rPr lang="it-IT" sz="2000" dirty="0">
                <a:cs typeface="Calibri"/>
              </a:rPr>
              <a:t> users. </a:t>
            </a:r>
          </a:p>
          <a:p>
            <a:pPr marL="800100" lvl="1" indent="-342900">
              <a:buFont typeface="Courier New" panose="020B0604020202020204" pitchFamily="34" charset="0"/>
              <a:buChar char="o"/>
            </a:pPr>
            <a:r>
              <a:rPr lang="it-IT" sz="2000" i="1" dirty="0">
                <a:cs typeface="Calibri" panose="020F0502020204030204"/>
              </a:rPr>
              <a:t>   </a:t>
            </a:r>
            <a:r>
              <a:rPr lang="it-IT" sz="2000" i="1" err="1">
                <a:cs typeface="Calibri" panose="020F0502020204030204"/>
              </a:rPr>
              <a:t>Spatial</a:t>
            </a:r>
            <a:r>
              <a:rPr lang="it-IT" sz="2000" i="1" dirty="0">
                <a:cs typeface="Calibri" panose="020F0502020204030204"/>
              </a:rPr>
              <a:t> network</a:t>
            </a:r>
            <a:r>
              <a:rPr lang="it-IT" sz="2000" dirty="0">
                <a:cs typeface="Calibri" panose="020F0502020204030204"/>
              </a:rPr>
              <a:t> by </a:t>
            </a:r>
            <a:r>
              <a:rPr lang="it-IT" sz="2000" err="1">
                <a:cs typeface="Calibri" panose="020F0502020204030204"/>
              </a:rPr>
              <a:t>taking</a:t>
            </a:r>
            <a:r>
              <a:rPr lang="it-IT" sz="2000" dirty="0">
                <a:cs typeface="Calibri" panose="020F0502020204030204"/>
              </a:rPr>
              <a:t> </a:t>
            </a:r>
            <a:r>
              <a:rPr lang="it-IT" sz="2000" err="1">
                <a:cs typeface="Calibri" panose="020F0502020204030204"/>
              </a:rPr>
              <a:t>into</a:t>
            </a:r>
            <a:r>
              <a:rPr lang="it-IT" sz="2000" dirty="0">
                <a:cs typeface="Calibri" panose="020F0502020204030204"/>
              </a:rPr>
              <a:t> account the </a:t>
            </a:r>
            <a:r>
              <a:rPr lang="it-IT" sz="2000" err="1">
                <a:cs typeface="Calibri" panose="020F0502020204030204"/>
              </a:rPr>
              <a:t>geographical</a:t>
            </a:r>
            <a:r>
              <a:rPr lang="it-IT" sz="2000" dirty="0">
                <a:cs typeface="Calibri" panose="020F0502020204030204"/>
              </a:rPr>
              <a:t> </a:t>
            </a:r>
            <a:r>
              <a:rPr lang="it-IT" sz="2000" err="1">
                <a:cs typeface="Calibri" panose="020F0502020204030204"/>
              </a:rPr>
              <a:t>distance</a:t>
            </a:r>
            <a:r>
              <a:rPr lang="it-IT" sz="2000" dirty="0">
                <a:cs typeface="Calibri" panose="020F0502020204030204"/>
              </a:rPr>
              <a:t> </a:t>
            </a:r>
            <a:r>
              <a:rPr lang="it-IT" sz="2000" err="1">
                <a:cs typeface="Calibri" panose="020F0502020204030204"/>
              </a:rPr>
              <a:t>between</a:t>
            </a:r>
            <a:r>
              <a:rPr lang="it-IT" sz="2000" dirty="0">
                <a:cs typeface="Calibri" panose="020F0502020204030204"/>
              </a:rPr>
              <a:t> users.</a:t>
            </a:r>
          </a:p>
          <a:p>
            <a:r>
              <a:rPr lang="it-IT" dirty="0"/>
              <a:t>13078 connections in the </a:t>
            </a:r>
            <a:r>
              <a:rPr lang="it-IT" i="1" dirty="0"/>
              <a:t>social network.</a:t>
            </a:r>
            <a:endParaRPr lang="it-IT" i="1" dirty="0">
              <a:cs typeface="Calibri"/>
            </a:endParaRPr>
          </a:p>
          <a:p>
            <a:r>
              <a:rPr lang="it-IT" dirty="0"/>
              <a:t>More </a:t>
            </a:r>
            <a:r>
              <a:rPr lang="it-IT" err="1"/>
              <a:t>than</a:t>
            </a:r>
            <a:r>
              <a:rPr lang="it-IT" dirty="0"/>
              <a:t> 15 </a:t>
            </a:r>
            <a:r>
              <a:rPr lang="it-IT" err="1"/>
              <a:t>million</a:t>
            </a:r>
            <a:r>
              <a:rPr lang="it-IT" dirty="0"/>
              <a:t> connections in the </a:t>
            </a:r>
            <a:r>
              <a:rPr lang="it-IT" i="1" err="1"/>
              <a:t>spatial</a:t>
            </a:r>
            <a:r>
              <a:rPr lang="it-IT" i="1" dirty="0"/>
              <a:t> network.</a:t>
            </a:r>
            <a:endParaRPr lang="it-IT" i="1" dirty="0">
              <a:cs typeface="Calibri"/>
            </a:endParaRPr>
          </a:p>
          <a:p>
            <a:endParaRPr lang="it-IT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8965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Data Understanding: Graph Structure</a:t>
            </a: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364CDE-788D-3677-78AC-89944546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9948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User </a:t>
            </a:r>
            <a:r>
              <a:rPr lang="it-IT" err="1"/>
              <a:t>nodes</a:t>
            </a:r>
            <a:r>
              <a:rPr lang="it-IT" dirty="0"/>
              <a:t> </a:t>
            </a:r>
            <a:r>
              <a:rPr lang="it-IT" err="1"/>
              <a:t>represented</a:t>
            </a:r>
            <a:r>
              <a:rPr lang="it-IT" dirty="0"/>
              <a:t> </a:t>
            </a:r>
            <a:r>
              <a:rPr lang="it-IT" err="1"/>
              <a:t>as</a:t>
            </a:r>
            <a:r>
              <a:rPr lang="it-IT" dirty="0"/>
              <a:t> the </a:t>
            </a:r>
            <a:r>
              <a:rPr lang="it-IT" err="1"/>
              <a:t>concatenation</a:t>
            </a:r>
            <a:r>
              <a:rPr lang="it-IT" dirty="0"/>
              <a:t> of </a:t>
            </a:r>
            <a:r>
              <a:rPr lang="it-IT" err="1"/>
              <a:t>all</a:t>
            </a:r>
            <a:r>
              <a:rPr lang="it-IT" dirty="0"/>
              <a:t> the </a:t>
            </a:r>
            <a:r>
              <a:rPr lang="it-IT" err="1"/>
              <a:t>textual</a:t>
            </a:r>
            <a:r>
              <a:rPr lang="it-IT" dirty="0"/>
              <a:t> </a:t>
            </a:r>
            <a:r>
              <a:rPr lang="it-IT" err="1"/>
              <a:t>content</a:t>
            </a:r>
            <a:r>
              <a:rPr lang="it-IT" dirty="0"/>
              <a:t> </a:t>
            </a:r>
            <a:r>
              <a:rPr lang="it-IT" err="1"/>
              <a:t>produced</a:t>
            </a:r>
            <a:r>
              <a:rPr lang="it-IT" dirty="0"/>
              <a:t> by the user, </a:t>
            </a:r>
            <a:r>
              <a:rPr lang="it-IT" err="1"/>
              <a:t>preprocessed</a:t>
            </a:r>
            <a:r>
              <a:rPr lang="it-IT" dirty="0"/>
              <a:t> by </a:t>
            </a:r>
            <a:r>
              <a:rPr lang="it-IT" err="1"/>
              <a:t>using</a:t>
            </a:r>
            <a:r>
              <a:rPr lang="it-IT" dirty="0"/>
              <a:t> the </a:t>
            </a:r>
            <a:r>
              <a:rPr lang="it-IT" err="1"/>
              <a:t>usual</a:t>
            </a:r>
            <a:r>
              <a:rPr lang="it-IT" dirty="0"/>
              <a:t> NLP pipeline, </a:t>
            </a:r>
            <a:r>
              <a:rPr lang="it-IT" err="1"/>
              <a:t>along</a:t>
            </a:r>
            <a:r>
              <a:rPr lang="it-IT" dirty="0"/>
              <a:t> with an id and </a:t>
            </a:r>
            <a:r>
              <a:rPr lang="it-IT" err="1"/>
              <a:t>their</a:t>
            </a:r>
            <a:r>
              <a:rPr lang="it-IT" dirty="0"/>
              <a:t> label (</a:t>
            </a:r>
            <a:r>
              <a:rPr lang="it-IT" dirty="0">
                <a:solidFill>
                  <a:srgbClr val="92D050"/>
                </a:solidFill>
              </a:rPr>
              <a:t>0: safe</a:t>
            </a:r>
            <a:r>
              <a:rPr lang="it-IT" dirty="0"/>
              <a:t>, </a:t>
            </a:r>
            <a:r>
              <a:rPr lang="it-IT" dirty="0">
                <a:solidFill>
                  <a:srgbClr val="C00000"/>
                </a:solidFill>
              </a:rPr>
              <a:t>1: </a:t>
            </a:r>
            <a:r>
              <a:rPr lang="it-IT" err="1">
                <a:solidFill>
                  <a:srgbClr val="C00000"/>
                </a:solidFill>
              </a:rPr>
              <a:t>risky</a:t>
            </a:r>
            <a:r>
              <a:rPr lang="it-IT" dirty="0"/>
              <a:t>).</a:t>
            </a:r>
            <a:endParaRPr lang="it-IT" dirty="0">
              <a:cs typeface="Calibri"/>
            </a:endParaRPr>
          </a:p>
          <a:p>
            <a:endParaRPr lang="it-IT"/>
          </a:p>
          <a:p>
            <a:endParaRPr lang="it-IT">
              <a:cs typeface="Calibri" panose="020F0502020204030204"/>
            </a:endParaRPr>
          </a:p>
          <a:p>
            <a:endParaRPr lang="it-IT">
              <a:cs typeface="Calibri" panose="020F0502020204030204"/>
            </a:endParaRPr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5" name="Immagine 4" descr="Immagine che contiene testo, schermata, Carattere, carta&#10;&#10;Descrizione generata automaticamente">
            <a:extLst>
              <a:ext uri="{FF2B5EF4-FFF2-40B4-BE49-F238E27FC236}">
                <a16:creationId xmlns:a16="http://schemas.microsoft.com/office/drawing/2014/main" id="{A8B653EC-3F6C-D2C5-3AD4-57DC4A83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639" y="1828288"/>
            <a:ext cx="4437691" cy="296255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670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Data Understanding: Graph Structure</a:t>
            </a: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364CDE-788D-3677-78AC-89944546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9948" cy="435133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The </a:t>
            </a:r>
            <a:r>
              <a:rPr lang="it-IT" sz="2800" i="1" dirty="0"/>
              <a:t>social network</a:t>
            </a:r>
            <a:r>
              <a:rPr lang="it-IT" dirty="0"/>
              <a:t> </a:t>
            </a:r>
            <a:r>
              <a:rPr lang="it-IT" dirty="0" err="1"/>
              <a:t>forms</a:t>
            </a:r>
            <a:r>
              <a:rPr lang="it-IT" dirty="0"/>
              <a:t> a </a:t>
            </a:r>
            <a:r>
              <a:rPr lang="it-IT" b="1" dirty="0" err="1"/>
              <a:t>directed</a:t>
            </a:r>
            <a:r>
              <a:rPr lang="it-IT" b="1" dirty="0"/>
              <a:t> </a:t>
            </a:r>
            <a:r>
              <a:rPr lang="it-IT" dirty="0" err="1"/>
              <a:t>graph</a:t>
            </a:r>
            <a:r>
              <a:rPr lang="it-IT" dirty="0"/>
              <a:t>.</a:t>
            </a:r>
            <a:endParaRPr lang="it-IT" sz="2800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>
              <a:cs typeface="Calibri" panose="020F0502020204030204"/>
            </a:endParaRPr>
          </a:p>
          <a:p>
            <a:endParaRPr lang="it-IT"/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3" name="Immagine 2" descr="Immagine che contiene linea, diagramma, cerchio, schermata&#10;&#10;Descrizione generata automaticamente">
            <a:extLst>
              <a:ext uri="{FF2B5EF4-FFF2-40B4-BE49-F238E27FC236}">
                <a16:creationId xmlns:a16="http://schemas.microsoft.com/office/drawing/2014/main" id="{3269D38A-FA33-5EB0-A758-3F8D3396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22065"/>
            <a:ext cx="5834849" cy="2862267"/>
          </a:xfrm>
          <a:prstGeom prst="rect">
            <a:avLst/>
          </a:prstGeom>
        </p:spPr>
      </p:pic>
      <p:pic>
        <p:nvPicPr>
          <p:cNvPr id="7" name="Immagine 6" descr="Immagine che contiene testo, schermata, Rettangolo, diagramma&#10;&#10;Descrizione generata automaticamente">
            <a:extLst>
              <a:ext uri="{FF2B5EF4-FFF2-40B4-BE49-F238E27FC236}">
                <a16:creationId xmlns:a16="http://schemas.microsoft.com/office/drawing/2014/main" id="{5718AB51-EBA8-67D7-87F7-83619B31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345" y="2133599"/>
            <a:ext cx="4764544" cy="40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0CCC4BA0-1298-4DBD-86F1-B51D8C9D3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901C8-C8EF-1606-14E8-0A918397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241973"/>
            <a:ext cx="9388715" cy="754807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Segoe UI"/>
                <a:cs typeface="Segoe UI"/>
              </a:rPr>
              <a:t>Data Understanding: Graph Structure</a:t>
            </a:r>
            <a:endParaRPr lang="en-US" sz="4000" i="1" dirty="0">
              <a:latin typeface="Segoe UI"/>
              <a:cs typeface="Segoe UI"/>
            </a:endParaRPr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7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364CDE-788D-3677-78AC-899445464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55573" cy="433943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it-IT" dirty="0"/>
              <a:t>The </a:t>
            </a:r>
            <a:r>
              <a:rPr lang="it-IT" i="1" err="1"/>
              <a:t>spatial</a:t>
            </a:r>
            <a:r>
              <a:rPr lang="it-IT" i="1" dirty="0"/>
              <a:t> </a:t>
            </a:r>
            <a:r>
              <a:rPr lang="it-IT" sz="2800" i="1" dirty="0"/>
              <a:t>network</a:t>
            </a:r>
            <a:r>
              <a:rPr lang="it-IT" dirty="0"/>
              <a:t> </a:t>
            </a:r>
            <a:r>
              <a:rPr lang="it-IT" err="1"/>
              <a:t>forms</a:t>
            </a:r>
            <a:r>
              <a:rPr lang="it-IT" dirty="0"/>
              <a:t> an </a:t>
            </a:r>
            <a:r>
              <a:rPr lang="it-IT" b="1" err="1"/>
              <a:t>undirected</a:t>
            </a:r>
            <a:r>
              <a:rPr lang="it-IT" b="1" dirty="0"/>
              <a:t> </a:t>
            </a:r>
            <a:r>
              <a:rPr lang="en" b="1" dirty="0">
                <a:ea typeface="+mn-lt"/>
                <a:cs typeface="+mn-lt"/>
              </a:rPr>
              <a:t>weighted </a:t>
            </a:r>
            <a:r>
              <a:rPr lang="it-IT" b="1" dirty="0"/>
              <a:t> </a:t>
            </a:r>
            <a:r>
              <a:rPr lang="it-IT" err="1"/>
              <a:t>graph</a:t>
            </a:r>
            <a:r>
              <a:rPr lang="it-IT" dirty="0"/>
              <a:t>.</a:t>
            </a:r>
            <a:endParaRPr lang="it-IT" sz="2800" dirty="0">
              <a:cs typeface="Calibri"/>
            </a:endParaRPr>
          </a:p>
          <a:p>
            <a:endParaRPr lang="it-IT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 dirty="0">
              <a:cs typeface="Calibri"/>
            </a:endParaRPr>
          </a:p>
          <a:p>
            <a:endParaRPr lang="it-IT">
              <a:cs typeface="Calibri" panose="020F0502020204030204"/>
            </a:endParaRPr>
          </a:p>
          <a:p>
            <a:endParaRPr lang="it-IT"/>
          </a:p>
          <a:p>
            <a:endParaRPr lang="en-GB">
              <a:cs typeface="Calibri" panose="020F0502020204030204"/>
            </a:endParaRPr>
          </a:p>
        </p:txBody>
      </p:sp>
      <p:pic>
        <p:nvPicPr>
          <p:cNvPr id="5" name="Immagine 4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70A3DDB9-C47A-A041-96D1-FF388DF2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2598843"/>
            <a:ext cx="6732104" cy="3200051"/>
          </a:xfrm>
          <a:prstGeom prst="rect">
            <a:avLst/>
          </a:prstGeom>
        </p:spPr>
      </p:pic>
      <p:pic>
        <p:nvPicPr>
          <p:cNvPr id="6" name="Immagine 5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2636FDD8-C3BF-7B8E-7367-441F0A7B0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975" y="2207729"/>
            <a:ext cx="4727275" cy="39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7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68227_win32_fixed" id="{17DD1A52-D3DE-4BC7-AB4E-5ED952CBB3F4}" vid="{D8C85220-06A0-4E3D-954C-BC12E2647B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900F64-9193-44F8-BD63-E681103777C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271421E6-0B73-4301-8D1C-0131DB42FA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CA4BDF-ECBC-4F8E-8F31-E58428FA4B7B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29" baseType="lpstr">
      <vt:lpstr>Office Theme</vt:lpstr>
      <vt:lpstr>Presentazione standard di PowerPoint</vt:lpstr>
      <vt:lpstr>Presentazione standard di PowerPoint</vt:lpstr>
      <vt:lpstr>Presentazione standard di PowerPoint</vt:lpstr>
      <vt:lpstr>Business Understanding: The Role of X</vt:lpstr>
      <vt:lpstr>Business Understanding: Goal</vt:lpstr>
      <vt:lpstr>Data Understanding</vt:lpstr>
      <vt:lpstr>Data Understanding: Graph Structure</vt:lpstr>
      <vt:lpstr>Data Understanding: Graph Structure</vt:lpstr>
      <vt:lpstr>Data Understanding: Graph Structure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slide 1</dc:title>
  <dc:creator/>
  <cp:revision>728</cp:revision>
  <dcterms:created xsi:type="dcterms:W3CDTF">2022-01-19T22:30:16Z</dcterms:created>
  <dcterms:modified xsi:type="dcterms:W3CDTF">2024-07-01T13:26:35Z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